
<file path=[Content_Types].xml><?xml version="1.0" encoding="utf-8"?>
<Types xmlns="http://schemas.openxmlformats.org/package/2006/content-types">
  <Default Extension="2" ContentType="image/jpeg"/>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3" r:id="rId4"/>
    <p:sldMasterId id="2147484100" r:id="rId5"/>
    <p:sldMasterId id="2147484134" r:id="rId6"/>
    <p:sldMasterId id="2147484164" r:id="rId7"/>
    <p:sldMasterId id="2147484182" r:id="rId8"/>
  </p:sldMasterIdLst>
  <p:sldIdLst>
    <p:sldId id="258" r:id="rId9"/>
    <p:sldId id="257" r:id="rId10"/>
    <p:sldId id="259" r:id="rId11"/>
    <p:sldId id="260" r:id="rId12"/>
    <p:sldId id="261" r:id="rId13"/>
    <p:sldId id="262" r:id="rId14"/>
    <p:sldId id="264" r:id="rId15"/>
    <p:sldId id="263" r:id="rId16"/>
    <p:sldId id="266" r:id="rId17"/>
    <p:sldId id="267" r:id="rId18"/>
    <p:sldId id="265" r:id="rId19"/>
    <p:sldId id="273" r:id="rId20"/>
    <p:sldId id="272" r:id="rId21"/>
    <p:sldId id="274" r:id="rId22"/>
    <p:sldId id="275" r:id="rId23"/>
    <p:sldId id="276" r:id="rId24"/>
    <p:sldId id="277" r:id="rId25"/>
    <p:sldId id="278" r:id="rId26"/>
    <p:sldId id="268" r:id="rId27"/>
    <p:sldId id="271" r:id="rId28"/>
    <p:sldId id="269"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5" d="100"/>
          <a:sy n="85" d="100"/>
        </p:scale>
        <p:origin x="6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8" Type="http://schemas.openxmlformats.org/officeDocument/2006/relationships/slideMaster" Target="slideMasters/slideMaster5.xml"/></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8.jpeg"/></Relationships>
</file>

<file path=ppt/diagrams/_rels/data5.xml.rels><?xml version="1.0" encoding="UTF-8" standalone="yes"?>
<Relationships xmlns="http://schemas.openxmlformats.org/package/2006/relationships"><Relationship Id="rId1" Type="http://schemas.openxmlformats.org/officeDocument/2006/relationships/image" Target="../media/image10.2"/></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8.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0.2"/></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329010-6237-482C-B7A4-FD66785E8E5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8D44345-B2ED-48E2-8391-9E4D9FD0C428}">
      <dgm:prSet/>
      <dgm:spPr/>
      <dgm:t>
        <a:bodyPr/>
        <a:lstStyle/>
        <a:p>
          <a:r>
            <a:rPr lang="en-US"/>
            <a:t>Data analysis helps determine what is and isn't working, so you can make the changes needed to achieve your business goals. Keep in mind that data analysis includes analyzing both quantitative data (profits and sales) and qualitative data (surveys and case studies). Data analytics is the collection, transformation, and organization of data in order to draw conclusions, make predictions, and drive informed decision making.</a:t>
          </a:r>
          <a:endParaRPr lang="en-IN"/>
        </a:p>
      </dgm:t>
    </dgm:pt>
    <dgm:pt modelId="{6D7B7666-14B1-44D7-8F0D-9E171CB64278}" type="parTrans" cxnId="{67F0A942-F851-4F23-BB68-B63923E6C691}">
      <dgm:prSet/>
      <dgm:spPr/>
      <dgm:t>
        <a:bodyPr/>
        <a:lstStyle/>
        <a:p>
          <a:endParaRPr lang="en-IN"/>
        </a:p>
      </dgm:t>
    </dgm:pt>
    <dgm:pt modelId="{9309CA6E-D0E2-4669-BDD5-CA36B4C02038}" type="sibTrans" cxnId="{67F0A942-F851-4F23-BB68-B63923E6C691}">
      <dgm:prSet/>
      <dgm:spPr/>
      <dgm:t>
        <a:bodyPr/>
        <a:lstStyle/>
        <a:p>
          <a:endParaRPr lang="en-IN"/>
        </a:p>
      </dgm:t>
    </dgm:pt>
    <dgm:pt modelId="{E4DC3633-B9D2-426E-B794-DA54AB5F3D5A}" type="pres">
      <dgm:prSet presAssocID="{A2329010-6237-482C-B7A4-FD66785E8E5B}" presName="linear" presStyleCnt="0">
        <dgm:presLayoutVars>
          <dgm:animLvl val="lvl"/>
          <dgm:resizeHandles val="exact"/>
        </dgm:presLayoutVars>
      </dgm:prSet>
      <dgm:spPr/>
    </dgm:pt>
    <dgm:pt modelId="{EE940487-6B0D-4234-BBEF-D73D80C92D70}" type="pres">
      <dgm:prSet presAssocID="{58D44345-B2ED-48E2-8391-9E4D9FD0C428}" presName="parentText" presStyleLbl="node1" presStyleIdx="0" presStyleCnt="1" custScaleY="115187">
        <dgm:presLayoutVars>
          <dgm:chMax val="0"/>
          <dgm:bulletEnabled val="1"/>
        </dgm:presLayoutVars>
      </dgm:prSet>
      <dgm:spPr/>
    </dgm:pt>
  </dgm:ptLst>
  <dgm:cxnLst>
    <dgm:cxn modelId="{E609D607-8FD1-4F18-9DEE-8BD775CC3B49}" type="presOf" srcId="{A2329010-6237-482C-B7A4-FD66785E8E5B}" destId="{E4DC3633-B9D2-426E-B794-DA54AB5F3D5A}" srcOrd="0" destOrd="0" presId="urn:microsoft.com/office/officeart/2005/8/layout/vList2"/>
    <dgm:cxn modelId="{67F0A942-F851-4F23-BB68-B63923E6C691}" srcId="{A2329010-6237-482C-B7A4-FD66785E8E5B}" destId="{58D44345-B2ED-48E2-8391-9E4D9FD0C428}" srcOrd="0" destOrd="0" parTransId="{6D7B7666-14B1-44D7-8F0D-9E171CB64278}" sibTransId="{9309CA6E-D0E2-4669-BDD5-CA36B4C02038}"/>
    <dgm:cxn modelId="{3257FA7D-CB57-47F1-B8F6-C0B32EBD1AE9}" type="presOf" srcId="{58D44345-B2ED-48E2-8391-9E4D9FD0C428}" destId="{EE940487-6B0D-4234-BBEF-D73D80C92D70}" srcOrd="0" destOrd="0" presId="urn:microsoft.com/office/officeart/2005/8/layout/vList2"/>
    <dgm:cxn modelId="{0E88846B-BBF0-4A4E-9AC1-187A1208BB20}" type="presParOf" srcId="{E4DC3633-B9D2-426E-B794-DA54AB5F3D5A}" destId="{EE940487-6B0D-4234-BBEF-D73D80C92D7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766A36-8F1F-4289-B27A-1CA402CD9C1D}" type="doc">
      <dgm:prSet loTypeId="urn:microsoft.com/office/officeart/2005/8/layout/radial2" loCatId="relationship" qsTypeId="urn:microsoft.com/office/officeart/2005/8/quickstyle/simple3" qsCatId="simple" csTypeId="urn:microsoft.com/office/officeart/2005/8/colors/accent2_1" csCatId="accent2" phldr="1"/>
      <dgm:spPr/>
      <dgm:t>
        <a:bodyPr/>
        <a:lstStyle/>
        <a:p>
          <a:endParaRPr lang="en-IN"/>
        </a:p>
      </dgm:t>
    </dgm:pt>
    <dgm:pt modelId="{C3014603-2DE2-4F48-84DE-89F308682A23}">
      <dgm:prSet phldrT="[Text]"/>
      <dgm:spPr/>
      <dgm:t>
        <a:bodyPr/>
        <a:lstStyle/>
        <a:p>
          <a:r>
            <a:rPr lang="en-IN" dirty="0"/>
            <a:t>WHERE?</a:t>
          </a:r>
        </a:p>
      </dgm:t>
    </dgm:pt>
    <dgm:pt modelId="{96F3EA52-9502-48EE-B860-45CB5BFB1549}" type="parTrans" cxnId="{F8D6E164-0FB2-4B63-97E9-5E1F78A902DB}">
      <dgm:prSet/>
      <dgm:spPr/>
      <dgm:t>
        <a:bodyPr/>
        <a:lstStyle/>
        <a:p>
          <a:endParaRPr lang="en-IN"/>
        </a:p>
      </dgm:t>
    </dgm:pt>
    <dgm:pt modelId="{CCD67B53-1C1C-423D-95EB-569909ED51BB}" type="sibTrans" cxnId="{F8D6E164-0FB2-4B63-97E9-5E1F78A902DB}">
      <dgm:prSet/>
      <dgm:spPr/>
      <dgm:t>
        <a:bodyPr/>
        <a:lstStyle/>
        <a:p>
          <a:endParaRPr lang="en-IN"/>
        </a:p>
      </dgm:t>
    </dgm:pt>
    <dgm:pt modelId="{D28D7F86-0071-467E-89A2-AB4541446AC7}">
      <dgm:prSet phldrT="[Text]"/>
      <dgm:spPr/>
      <dgm:t>
        <a:bodyPr/>
        <a:lstStyle/>
        <a:p>
          <a:r>
            <a:rPr lang="en-US" dirty="0"/>
            <a:t>In general, data analysts are everywhere. You can also find them in almost every industry—large insurance companies, credit bureaus, technology firms, banks, and manufacturers. Tech companies such as Meta and Google analyze big data to a dizzying degree.</a:t>
          </a:r>
          <a:endParaRPr lang="en-IN" dirty="0"/>
        </a:p>
      </dgm:t>
    </dgm:pt>
    <dgm:pt modelId="{93D537CC-C842-40AF-B5FE-C82DBFB5A45D}" type="parTrans" cxnId="{B743C959-A78F-4DA6-9F6E-289551BC5AF3}">
      <dgm:prSet/>
      <dgm:spPr/>
      <dgm:t>
        <a:bodyPr/>
        <a:lstStyle/>
        <a:p>
          <a:endParaRPr lang="en-IN"/>
        </a:p>
      </dgm:t>
    </dgm:pt>
    <dgm:pt modelId="{21423356-7BA0-4CDB-BD3D-F797964610CF}" type="sibTrans" cxnId="{B743C959-A78F-4DA6-9F6E-289551BC5AF3}">
      <dgm:prSet/>
      <dgm:spPr/>
      <dgm:t>
        <a:bodyPr/>
        <a:lstStyle/>
        <a:p>
          <a:endParaRPr lang="en-IN"/>
        </a:p>
      </dgm:t>
    </dgm:pt>
    <dgm:pt modelId="{B49B85C3-B30B-4436-A76C-EE65C5D93E61}">
      <dgm:prSet phldrT="[Text]"/>
      <dgm:spPr/>
      <dgm:t>
        <a:bodyPr/>
        <a:lstStyle/>
        <a:p>
          <a:r>
            <a:rPr lang="en-IN" dirty="0"/>
            <a:t>HOW?</a:t>
          </a:r>
        </a:p>
      </dgm:t>
    </dgm:pt>
    <dgm:pt modelId="{3ECC2602-0415-4A0C-B07C-05A70898A917}" type="parTrans" cxnId="{62609755-2639-4754-ABB9-718BD33A266C}">
      <dgm:prSet/>
      <dgm:spPr/>
      <dgm:t>
        <a:bodyPr/>
        <a:lstStyle/>
        <a:p>
          <a:endParaRPr lang="en-IN"/>
        </a:p>
      </dgm:t>
    </dgm:pt>
    <dgm:pt modelId="{E843D5CC-86C9-4E61-83EE-944A34A0EA26}" type="sibTrans" cxnId="{62609755-2639-4754-ABB9-718BD33A266C}">
      <dgm:prSet/>
      <dgm:spPr/>
      <dgm:t>
        <a:bodyPr/>
        <a:lstStyle/>
        <a:p>
          <a:endParaRPr lang="en-IN"/>
        </a:p>
      </dgm:t>
    </dgm:pt>
    <dgm:pt modelId="{716F22AC-D6D5-4AC1-BAC5-4AB173A8714D}">
      <dgm:prSet phldrT="[Text]"/>
      <dgm:spPr/>
      <dgm:t>
        <a:bodyPr/>
        <a:lstStyle/>
        <a:p>
          <a:r>
            <a:rPr lang="en-US" dirty="0"/>
            <a:t>Enterprises can use data analytics to guide business decisions and minimize financial losses. Predictive analytics can suggest what could happen in response to changes to the business, and prescriptive analytics can indicate how the business should react to these changes.</a:t>
          </a:r>
          <a:endParaRPr lang="en-IN" dirty="0"/>
        </a:p>
      </dgm:t>
    </dgm:pt>
    <dgm:pt modelId="{4F6ADC3F-EFAF-4CA5-8C3B-1A49FA73D154}" type="parTrans" cxnId="{C90937FD-C70E-4D0B-93CC-ACE55D579EEE}">
      <dgm:prSet/>
      <dgm:spPr/>
      <dgm:t>
        <a:bodyPr/>
        <a:lstStyle/>
        <a:p>
          <a:endParaRPr lang="en-IN"/>
        </a:p>
      </dgm:t>
    </dgm:pt>
    <dgm:pt modelId="{B4844D5A-DDE7-4036-A872-A8BE8A438566}" type="sibTrans" cxnId="{C90937FD-C70E-4D0B-93CC-ACE55D579EEE}">
      <dgm:prSet/>
      <dgm:spPr/>
      <dgm:t>
        <a:bodyPr/>
        <a:lstStyle/>
        <a:p>
          <a:endParaRPr lang="en-IN"/>
        </a:p>
      </dgm:t>
    </dgm:pt>
    <dgm:pt modelId="{C64B282E-046A-4284-BDF8-FF8395528373}">
      <dgm:prSet phldrT="[Text]"/>
      <dgm:spPr/>
      <dgm:t>
        <a:bodyPr/>
        <a:lstStyle/>
        <a:p>
          <a:r>
            <a:rPr lang="en-IN" dirty="0"/>
            <a:t>WHEN?</a:t>
          </a:r>
        </a:p>
      </dgm:t>
    </dgm:pt>
    <dgm:pt modelId="{989B8F2F-E414-4B04-8169-C9DFDD6C88F2}" type="parTrans" cxnId="{37038DA8-FDE3-4A8E-98FE-9FC512F7B7EE}">
      <dgm:prSet/>
      <dgm:spPr/>
      <dgm:t>
        <a:bodyPr/>
        <a:lstStyle/>
        <a:p>
          <a:endParaRPr lang="en-IN"/>
        </a:p>
      </dgm:t>
    </dgm:pt>
    <dgm:pt modelId="{DA41AF4B-A20F-4E21-ACBE-98B49A51EAB2}" type="sibTrans" cxnId="{37038DA8-FDE3-4A8E-98FE-9FC512F7B7EE}">
      <dgm:prSet/>
      <dgm:spPr/>
      <dgm:t>
        <a:bodyPr/>
        <a:lstStyle/>
        <a:p>
          <a:endParaRPr lang="en-IN"/>
        </a:p>
      </dgm:t>
    </dgm:pt>
    <dgm:pt modelId="{A9119EBA-3418-428D-8158-BCCB5310DFF0}">
      <dgm:prSet phldrT="[Text]"/>
      <dgm:spPr/>
      <dgm:t>
        <a:bodyPr/>
        <a:lstStyle/>
        <a:p>
          <a:r>
            <a:rPr lang="en-US" dirty="0"/>
            <a:t>It utilizes statistical modeling techniques, machine learning algorithms, and time series analysis to identify patterns and build predictive models. It is often used for forecasting sales, predicting customer behavior, or estimating risk.</a:t>
          </a:r>
          <a:endParaRPr lang="en-IN" dirty="0"/>
        </a:p>
      </dgm:t>
    </dgm:pt>
    <dgm:pt modelId="{57E2EE16-BC22-4A92-B430-8EE36C098866}" type="parTrans" cxnId="{86F5B325-1B3D-4896-8043-41862733917E}">
      <dgm:prSet/>
      <dgm:spPr/>
      <dgm:t>
        <a:bodyPr/>
        <a:lstStyle/>
        <a:p>
          <a:endParaRPr lang="en-IN"/>
        </a:p>
      </dgm:t>
    </dgm:pt>
    <dgm:pt modelId="{E2FACC8D-24FE-4229-AC86-86E59F7827E7}" type="sibTrans" cxnId="{86F5B325-1B3D-4896-8043-41862733917E}">
      <dgm:prSet/>
      <dgm:spPr/>
      <dgm:t>
        <a:bodyPr/>
        <a:lstStyle/>
        <a:p>
          <a:endParaRPr lang="en-IN"/>
        </a:p>
      </dgm:t>
    </dgm:pt>
    <dgm:pt modelId="{81AE79CE-9C76-463A-8803-7D65A6DC97EA}" type="pres">
      <dgm:prSet presAssocID="{7B766A36-8F1F-4289-B27A-1CA402CD9C1D}" presName="composite" presStyleCnt="0">
        <dgm:presLayoutVars>
          <dgm:chMax val="5"/>
          <dgm:dir/>
          <dgm:animLvl val="ctr"/>
          <dgm:resizeHandles val="exact"/>
        </dgm:presLayoutVars>
      </dgm:prSet>
      <dgm:spPr/>
    </dgm:pt>
    <dgm:pt modelId="{BDF0A3EA-0DF8-4D74-A690-C9FE7E3B0FDF}" type="pres">
      <dgm:prSet presAssocID="{7B766A36-8F1F-4289-B27A-1CA402CD9C1D}" presName="cycle" presStyleCnt="0"/>
      <dgm:spPr/>
    </dgm:pt>
    <dgm:pt modelId="{2FA939E1-9C85-40E0-8187-4600EECAE6D7}" type="pres">
      <dgm:prSet presAssocID="{7B766A36-8F1F-4289-B27A-1CA402CD9C1D}" presName="centerShape" presStyleCnt="0"/>
      <dgm:spPr/>
    </dgm:pt>
    <dgm:pt modelId="{E30B5C0C-E221-4EA4-95C7-8534D36E76C0}" type="pres">
      <dgm:prSet presAssocID="{7B766A36-8F1F-4289-B27A-1CA402CD9C1D}" presName="connSite" presStyleLbl="node1" presStyleIdx="0" presStyleCnt="4"/>
      <dgm:spPr/>
    </dgm:pt>
    <dgm:pt modelId="{51C0D5AB-B234-428B-809D-2B89941F49C2}" type="pres">
      <dgm:prSet presAssocID="{7B766A36-8F1F-4289-B27A-1CA402CD9C1D}" presName="visible" presStyleLbl="node1" presStyleIdx="0" presStyleCnt="4" custLinFactNeighborX="-33535" custLinFactNeighborY="2436"/>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lose-up of graph on screen"/>
        </a:ext>
      </dgm:extLst>
    </dgm:pt>
    <dgm:pt modelId="{81CEF210-200B-4FAD-BC86-2789A22802DE}" type="pres">
      <dgm:prSet presAssocID="{96F3EA52-9502-48EE-B860-45CB5BFB1549}" presName="Name25" presStyleLbl="parChTrans1D1" presStyleIdx="0" presStyleCnt="3"/>
      <dgm:spPr/>
    </dgm:pt>
    <dgm:pt modelId="{313E8DA7-A58E-4308-95F0-FDB4100DAE38}" type="pres">
      <dgm:prSet presAssocID="{C3014603-2DE2-4F48-84DE-89F308682A23}" presName="node" presStyleCnt="0"/>
      <dgm:spPr/>
    </dgm:pt>
    <dgm:pt modelId="{2F0DB60C-5819-47AA-A6FD-C1DFBAF6C4F5}" type="pres">
      <dgm:prSet presAssocID="{C3014603-2DE2-4F48-84DE-89F308682A23}" presName="parentNode" presStyleLbl="node1" presStyleIdx="1" presStyleCnt="4" custScaleX="101681" custScaleY="98629" custLinFactNeighborX="-59620" custLinFactNeighborY="10762">
        <dgm:presLayoutVars>
          <dgm:chMax val="1"/>
          <dgm:bulletEnabled val="1"/>
        </dgm:presLayoutVars>
      </dgm:prSet>
      <dgm:spPr/>
    </dgm:pt>
    <dgm:pt modelId="{02A16D92-ABED-4CD7-8F61-21C6F87F3BF1}" type="pres">
      <dgm:prSet presAssocID="{C3014603-2DE2-4F48-84DE-89F308682A23}" presName="childNode" presStyleLbl="revTx" presStyleIdx="0" presStyleCnt="3">
        <dgm:presLayoutVars>
          <dgm:bulletEnabled val="1"/>
        </dgm:presLayoutVars>
      </dgm:prSet>
      <dgm:spPr/>
    </dgm:pt>
    <dgm:pt modelId="{686349C6-B9AB-43D2-84A0-8C8F4FF9AF46}" type="pres">
      <dgm:prSet presAssocID="{3ECC2602-0415-4A0C-B07C-05A70898A917}" presName="Name25" presStyleLbl="parChTrans1D1" presStyleIdx="1" presStyleCnt="3"/>
      <dgm:spPr/>
    </dgm:pt>
    <dgm:pt modelId="{7579E7FD-E174-4DDE-AC22-E8AB76196C28}" type="pres">
      <dgm:prSet presAssocID="{B49B85C3-B30B-4436-A76C-EE65C5D93E61}" presName="node" presStyleCnt="0"/>
      <dgm:spPr/>
    </dgm:pt>
    <dgm:pt modelId="{E9D49767-1B5B-4010-A154-80EF0DEEFD24}" type="pres">
      <dgm:prSet presAssocID="{B49B85C3-B30B-4436-A76C-EE65C5D93E61}" presName="parentNode" presStyleLbl="node1" presStyleIdx="2" presStyleCnt="4" custLinFactNeighborX="-49673" custLinFactNeighborY="-72">
        <dgm:presLayoutVars>
          <dgm:chMax val="1"/>
          <dgm:bulletEnabled val="1"/>
        </dgm:presLayoutVars>
      </dgm:prSet>
      <dgm:spPr/>
    </dgm:pt>
    <dgm:pt modelId="{B714FE85-05F6-4EAC-9999-E0C37D305194}" type="pres">
      <dgm:prSet presAssocID="{B49B85C3-B30B-4436-A76C-EE65C5D93E61}" presName="childNode" presStyleLbl="revTx" presStyleIdx="1" presStyleCnt="3">
        <dgm:presLayoutVars>
          <dgm:bulletEnabled val="1"/>
        </dgm:presLayoutVars>
      </dgm:prSet>
      <dgm:spPr/>
    </dgm:pt>
    <dgm:pt modelId="{3B30C803-CBD4-4891-9158-7550F3332F84}" type="pres">
      <dgm:prSet presAssocID="{989B8F2F-E414-4B04-8169-C9DFDD6C88F2}" presName="Name25" presStyleLbl="parChTrans1D1" presStyleIdx="2" presStyleCnt="3"/>
      <dgm:spPr/>
    </dgm:pt>
    <dgm:pt modelId="{39A72B40-53C3-476A-AEBD-8475DEBB1596}" type="pres">
      <dgm:prSet presAssocID="{C64B282E-046A-4284-BDF8-FF8395528373}" presName="node" presStyleCnt="0"/>
      <dgm:spPr/>
    </dgm:pt>
    <dgm:pt modelId="{5CDBF0FA-86C0-482D-B636-B8EF58D154AB}" type="pres">
      <dgm:prSet presAssocID="{C64B282E-046A-4284-BDF8-FF8395528373}" presName="parentNode" presStyleLbl="node1" presStyleIdx="3" presStyleCnt="4" custLinFactNeighborX="-55072" custLinFactNeighborY="-7809">
        <dgm:presLayoutVars>
          <dgm:chMax val="1"/>
          <dgm:bulletEnabled val="1"/>
        </dgm:presLayoutVars>
      </dgm:prSet>
      <dgm:spPr/>
    </dgm:pt>
    <dgm:pt modelId="{AB453BEA-C502-42DC-A257-8D807F158E1D}" type="pres">
      <dgm:prSet presAssocID="{C64B282E-046A-4284-BDF8-FF8395528373}" presName="childNode" presStyleLbl="revTx" presStyleIdx="2" presStyleCnt="3">
        <dgm:presLayoutVars>
          <dgm:bulletEnabled val="1"/>
        </dgm:presLayoutVars>
      </dgm:prSet>
      <dgm:spPr/>
    </dgm:pt>
  </dgm:ptLst>
  <dgm:cxnLst>
    <dgm:cxn modelId="{D4193316-7995-4D47-B7D0-4D43EB53C975}" type="presOf" srcId="{96F3EA52-9502-48EE-B860-45CB5BFB1549}" destId="{81CEF210-200B-4FAD-BC86-2789A22802DE}" srcOrd="0" destOrd="0" presId="urn:microsoft.com/office/officeart/2005/8/layout/radial2"/>
    <dgm:cxn modelId="{9D9F5825-4C8D-4F0F-BBF2-6B46FB4F6C38}" type="presOf" srcId="{C64B282E-046A-4284-BDF8-FF8395528373}" destId="{5CDBF0FA-86C0-482D-B636-B8EF58D154AB}" srcOrd="0" destOrd="0" presId="urn:microsoft.com/office/officeart/2005/8/layout/radial2"/>
    <dgm:cxn modelId="{86F5B325-1B3D-4896-8043-41862733917E}" srcId="{C64B282E-046A-4284-BDF8-FF8395528373}" destId="{A9119EBA-3418-428D-8158-BCCB5310DFF0}" srcOrd="0" destOrd="0" parTransId="{57E2EE16-BC22-4A92-B430-8EE36C098866}" sibTransId="{E2FACC8D-24FE-4229-AC86-86E59F7827E7}"/>
    <dgm:cxn modelId="{E995012C-9431-4D49-B5C7-53FB50C4EACF}" type="presOf" srcId="{C3014603-2DE2-4F48-84DE-89F308682A23}" destId="{2F0DB60C-5819-47AA-A6FD-C1DFBAF6C4F5}" srcOrd="0" destOrd="0" presId="urn:microsoft.com/office/officeart/2005/8/layout/radial2"/>
    <dgm:cxn modelId="{9E59872E-C7C0-4888-A762-84A0697EFC25}" type="presOf" srcId="{D28D7F86-0071-467E-89A2-AB4541446AC7}" destId="{02A16D92-ABED-4CD7-8F61-21C6F87F3BF1}" srcOrd="0" destOrd="0" presId="urn:microsoft.com/office/officeart/2005/8/layout/radial2"/>
    <dgm:cxn modelId="{D8402263-5001-4A16-A294-4595461B6E5E}" type="presOf" srcId="{989B8F2F-E414-4B04-8169-C9DFDD6C88F2}" destId="{3B30C803-CBD4-4891-9158-7550F3332F84}" srcOrd="0" destOrd="0" presId="urn:microsoft.com/office/officeart/2005/8/layout/radial2"/>
    <dgm:cxn modelId="{F8D6E164-0FB2-4B63-97E9-5E1F78A902DB}" srcId="{7B766A36-8F1F-4289-B27A-1CA402CD9C1D}" destId="{C3014603-2DE2-4F48-84DE-89F308682A23}" srcOrd="0" destOrd="0" parTransId="{96F3EA52-9502-48EE-B860-45CB5BFB1549}" sibTransId="{CCD67B53-1C1C-423D-95EB-569909ED51BB}"/>
    <dgm:cxn modelId="{446DC846-2790-4901-BEC3-DDBC7DAB3C33}" type="presOf" srcId="{7B766A36-8F1F-4289-B27A-1CA402CD9C1D}" destId="{81AE79CE-9C76-463A-8803-7D65A6DC97EA}" srcOrd="0" destOrd="0" presId="urn:microsoft.com/office/officeart/2005/8/layout/radial2"/>
    <dgm:cxn modelId="{62609755-2639-4754-ABB9-718BD33A266C}" srcId="{7B766A36-8F1F-4289-B27A-1CA402CD9C1D}" destId="{B49B85C3-B30B-4436-A76C-EE65C5D93E61}" srcOrd="1" destOrd="0" parTransId="{3ECC2602-0415-4A0C-B07C-05A70898A917}" sibTransId="{E843D5CC-86C9-4E61-83EE-944A34A0EA26}"/>
    <dgm:cxn modelId="{F2A0ED55-14A1-4C44-89EA-801CAE5356C6}" type="presOf" srcId="{3ECC2602-0415-4A0C-B07C-05A70898A917}" destId="{686349C6-B9AB-43D2-84A0-8C8F4FF9AF46}" srcOrd="0" destOrd="0" presId="urn:microsoft.com/office/officeart/2005/8/layout/radial2"/>
    <dgm:cxn modelId="{A27F8E57-8F6F-48D1-970B-9794556DF836}" type="presOf" srcId="{A9119EBA-3418-428D-8158-BCCB5310DFF0}" destId="{AB453BEA-C502-42DC-A257-8D807F158E1D}" srcOrd="0" destOrd="0" presId="urn:microsoft.com/office/officeart/2005/8/layout/radial2"/>
    <dgm:cxn modelId="{B743C959-A78F-4DA6-9F6E-289551BC5AF3}" srcId="{C3014603-2DE2-4F48-84DE-89F308682A23}" destId="{D28D7F86-0071-467E-89A2-AB4541446AC7}" srcOrd="0" destOrd="0" parTransId="{93D537CC-C842-40AF-B5FE-C82DBFB5A45D}" sibTransId="{21423356-7BA0-4CDB-BD3D-F797964610CF}"/>
    <dgm:cxn modelId="{A1FDE98D-1DD4-4C72-8336-F3AEA9804EF4}" type="presOf" srcId="{716F22AC-D6D5-4AC1-BAC5-4AB173A8714D}" destId="{B714FE85-05F6-4EAC-9999-E0C37D305194}" srcOrd="0" destOrd="0" presId="urn:microsoft.com/office/officeart/2005/8/layout/radial2"/>
    <dgm:cxn modelId="{37038DA8-FDE3-4A8E-98FE-9FC512F7B7EE}" srcId="{7B766A36-8F1F-4289-B27A-1CA402CD9C1D}" destId="{C64B282E-046A-4284-BDF8-FF8395528373}" srcOrd="2" destOrd="0" parTransId="{989B8F2F-E414-4B04-8169-C9DFDD6C88F2}" sibTransId="{DA41AF4B-A20F-4E21-ACBE-98B49A51EAB2}"/>
    <dgm:cxn modelId="{3C824DD0-4BCC-4C87-A015-DBE6F38C8100}" type="presOf" srcId="{B49B85C3-B30B-4436-A76C-EE65C5D93E61}" destId="{E9D49767-1B5B-4010-A154-80EF0DEEFD24}" srcOrd="0" destOrd="0" presId="urn:microsoft.com/office/officeart/2005/8/layout/radial2"/>
    <dgm:cxn modelId="{C90937FD-C70E-4D0B-93CC-ACE55D579EEE}" srcId="{B49B85C3-B30B-4436-A76C-EE65C5D93E61}" destId="{716F22AC-D6D5-4AC1-BAC5-4AB173A8714D}" srcOrd="0" destOrd="0" parTransId="{4F6ADC3F-EFAF-4CA5-8C3B-1A49FA73D154}" sibTransId="{B4844D5A-DDE7-4036-A872-A8BE8A438566}"/>
    <dgm:cxn modelId="{6ACB728E-B2B4-428C-943D-C8E22739EB0E}" type="presParOf" srcId="{81AE79CE-9C76-463A-8803-7D65A6DC97EA}" destId="{BDF0A3EA-0DF8-4D74-A690-C9FE7E3B0FDF}" srcOrd="0" destOrd="0" presId="urn:microsoft.com/office/officeart/2005/8/layout/radial2"/>
    <dgm:cxn modelId="{D2B1BAD6-C52E-423B-85D4-E2C601EE9CCF}" type="presParOf" srcId="{BDF0A3EA-0DF8-4D74-A690-C9FE7E3B0FDF}" destId="{2FA939E1-9C85-40E0-8187-4600EECAE6D7}" srcOrd="0" destOrd="0" presId="urn:microsoft.com/office/officeart/2005/8/layout/radial2"/>
    <dgm:cxn modelId="{491E201D-242B-4400-9DAF-ED26562C1F19}" type="presParOf" srcId="{2FA939E1-9C85-40E0-8187-4600EECAE6D7}" destId="{E30B5C0C-E221-4EA4-95C7-8534D36E76C0}" srcOrd="0" destOrd="0" presId="urn:microsoft.com/office/officeart/2005/8/layout/radial2"/>
    <dgm:cxn modelId="{B0740E28-5DDA-41DD-9F5F-FB3D03BA2A96}" type="presParOf" srcId="{2FA939E1-9C85-40E0-8187-4600EECAE6D7}" destId="{51C0D5AB-B234-428B-809D-2B89941F49C2}" srcOrd="1" destOrd="0" presId="urn:microsoft.com/office/officeart/2005/8/layout/radial2"/>
    <dgm:cxn modelId="{137AF043-333F-443A-8850-9D201E10CBCE}" type="presParOf" srcId="{BDF0A3EA-0DF8-4D74-A690-C9FE7E3B0FDF}" destId="{81CEF210-200B-4FAD-BC86-2789A22802DE}" srcOrd="1" destOrd="0" presId="urn:microsoft.com/office/officeart/2005/8/layout/radial2"/>
    <dgm:cxn modelId="{F09F5FF8-A4F8-41A7-AF23-225F163AEF9F}" type="presParOf" srcId="{BDF0A3EA-0DF8-4D74-A690-C9FE7E3B0FDF}" destId="{313E8DA7-A58E-4308-95F0-FDB4100DAE38}" srcOrd="2" destOrd="0" presId="urn:microsoft.com/office/officeart/2005/8/layout/radial2"/>
    <dgm:cxn modelId="{E01828CB-4786-4E47-9DDB-4335EB541255}" type="presParOf" srcId="{313E8DA7-A58E-4308-95F0-FDB4100DAE38}" destId="{2F0DB60C-5819-47AA-A6FD-C1DFBAF6C4F5}" srcOrd="0" destOrd="0" presId="urn:microsoft.com/office/officeart/2005/8/layout/radial2"/>
    <dgm:cxn modelId="{A7BD4410-C7C1-4FA9-B6AC-AA07258DB7FB}" type="presParOf" srcId="{313E8DA7-A58E-4308-95F0-FDB4100DAE38}" destId="{02A16D92-ABED-4CD7-8F61-21C6F87F3BF1}" srcOrd="1" destOrd="0" presId="urn:microsoft.com/office/officeart/2005/8/layout/radial2"/>
    <dgm:cxn modelId="{CD8B0A16-523A-4EB7-AAE7-D1857A8E5B6E}" type="presParOf" srcId="{BDF0A3EA-0DF8-4D74-A690-C9FE7E3B0FDF}" destId="{686349C6-B9AB-43D2-84A0-8C8F4FF9AF46}" srcOrd="3" destOrd="0" presId="urn:microsoft.com/office/officeart/2005/8/layout/radial2"/>
    <dgm:cxn modelId="{7972A819-6349-4A0F-B2CE-CD54EEA162E1}" type="presParOf" srcId="{BDF0A3EA-0DF8-4D74-A690-C9FE7E3B0FDF}" destId="{7579E7FD-E174-4DDE-AC22-E8AB76196C28}" srcOrd="4" destOrd="0" presId="urn:microsoft.com/office/officeart/2005/8/layout/radial2"/>
    <dgm:cxn modelId="{80D60A40-E537-4B34-BEA8-96DBA4EAB3B7}" type="presParOf" srcId="{7579E7FD-E174-4DDE-AC22-E8AB76196C28}" destId="{E9D49767-1B5B-4010-A154-80EF0DEEFD24}" srcOrd="0" destOrd="0" presId="urn:microsoft.com/office/officeart/2005/8/layout/radial2"/>
    <dgm:cxn modelId="{55C20E9B-84F9-4FB4-A232-3C5D7AFE1F64}" type="presParOf" srcId="{7579E7FD-E174-4DDE-AC22-E8AB76196C28}" destId="{B714FE85-05F6-4EAC-9999-E0C37D305194}" srcOrd="1" destOrd="0" presId="urn:microsoft.com/office/officeart/2005/8/layout/radial2"/>
    <dgm:cxn modelId="{C1CD05AA-D954-4830-8D90-F14A4322CF70}" type="presParOf" srcId="{BDF0A3EA-0DF8-4D74-A690-C9FE7E3B0FDF}" destId="{3B30C803-CBD4-4891-9158-7550F3332F84}" srcOrd="5" destOrd="0" presId="urn:microsoft.com/office/officeart/2005/8/layout/radial2"/>
    <dgm:cxn modelId="{8FF6CA75-F0E5-4CC6-B34E-36FB170514F6}" type="presParOf" srcId="{BDF0A3EA-0DF8-4D74-A690-C9FE7E3B0FDF}" destId="{39A72B40-53C3-476A-AEBD-8475DEBB1596}" srcOrd="6" destOrd="0" presId="urn:microsoft.com/office/officeart/2005/8/layout/radial2"/>
    <dgm:cxn modelId="{445BF399-032F-4B87-A106-5E6C09E01CD3}" type="presParOf" srcId="{39A72B40-53C3-476A-AEBD-8475DEBB1596}" destId="{5CDBF0FA-86C0-482D-B636-B8EF58D154AB}" srcOrd="0" destOrd="0" presId="urn:microsoft.com/office/officeart/2005/8/layout/radial2"/>
    <dgm:cxn modelId="{0D4D7D33-D969-4C19-8579-60089A009335}" type="presParOf" srcId="{39A72B40-53C3-476A-AEBD-8475DEBB1596}" destId="{AB453BEA-C502-42DC-A257-8D807F158E1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917C91-E0BA-4B94-A6A6-3EA38E55BF51}" type="doc">
      <dgm:prSet loTypeId="urn:microsoft.com/office/officeart/2008/layout/AlternatingPictureCircles" loCatId="picture" qsTypeId="urn:microsoft.com/office/officeart/2005/8/quickstyle/simple1" qsCatId="simple" csTypeId="urn:microsoft.com/office/officeart/2005/8/colors/accent1_2" csCatId="accent1" phldr="1"/>
      <dgm:spPr/>
    </dgm:pt>
    <dgm:pt modelId="{B38A3396-9FCC-4C85-994B-1A505ACF92C4}">
      <dgm:prSet phldrT="[Text]"/>
      <dgm:spPr/>
      <dgm:t>
        <a:bodyPr/>
        <a:lstStyle/>
        <a:p>
          <a:r>
            <a:rPr lang="en-US" dirty="0"/>
            <a:t>BENEFITS OF </a:t>
          </a:r>
        </a:p>
        <a:p>
          <a:r>
            <a:rPr lang="en-US" dirty="0"/>
            <a:t>DATA ANALYTICS:</a:t>
          </a:r>
          <a:endParaRPr lang="en-IN" dirty="0"/>
        </a:p>
      </dgm:t>
    </dgm:pt>
    <dgm:pt modelId="{D322FD53-BA38-4DAD-824B-900950B37710}" type="parTrans" cxnId="{8532281E-3FB5-4AC2-9757-80CAC1C2B6CD}">
      <dgm:prSet/>
      <dgm:spPr/>
      <dgm:t>
        <a:bodyPr/>
        <a:lstStyle/>
        <a:p>
          <a:endParaRPr lang="en-IN"/>
        </a:p>
      </dgm:t>
    </dgm:pt>
    <dgm:pt modelId="{9B68DD94-B7ED-449C-A128-ECDD68378348}" type="sibTrans" cxnId="{8532281E-3FB5-4AC2-9757-80CAC1C2B6CD}">
      <dgm:prSet/>
      <dgm:spPr/>
      <dgm:t>
        <a:bodyPr/>
        <a:lstStyle/>
        <a:p>
          <a:endParaRPr lang="en-IN"/>
        </a:p>
      </dgm:t>
    </dgm:pt>
    <dgm:pt modelId="{6D01214D-BF3B-4051-B088-801278508F11}" type="pres">
      <dgm:prSet presAssocID="{FA917C91-E0BA-4B94-A6A6-3EA38E55BF51}" presName="Name0" presStyleCnt="0">
        <dgm:presLayoutVars>
          <dgm:chMax/>
          <dgm:chPref/>
          <dgm:dir/>
        </dgm:presLayoutVars>
      </dgm:prSet>
      <dgm:spPr/>
    </dgm:pt>
    <dgm:pt modelId="{DA12E5BF-A6FC-4B11-9D95-1946C0F3AFF6}" type="pres">
      <dgm:prSet presAssocID="{B38A3396-9FCC-4C85-994B-1A505ACF92C4}" presName="composite" presStyleCnt="0"/>
      <dgm:spPr/>
    </dgm:pt>
    <dgm:pt modelId="{E166B7B5-5B64-4447-8C33-7F4E93D8663E}" type="pres">
      <dgm:prSet presAssocID="{B38A3396-9FCC-4C85-994B-1A505ACF92C4}" presName="Accent" presStyleLbl="alignNode1" presStyleIdx="0" presStyleCnt="1">
        <dgm:presLayoutVars>
          <dgm:chMax val="0"/>
          <dgm:chPref val="0"/>
        </dgm:presLayoutVars>
      </dgm:prSet>
      <dgm:spPr/>
    </dgm:pt>
    <dgm:pt modelId="{3C381CD6-5242-4867-832C-F6C6BC426159}" type="pres">
      <dgm:prSet presAssocID="{B38A3396-9FCC-4C85-994B-1A505ACF92C4}" presName="Image" presStyleLbl="bgImgPlace1" presStyleIdx="0" presStyleCnt="1">
        <dgm:presLayoutVars>
          <dgm:chMax val="0"/>
          <dgm:chPref val="0"/>
          <dgm:bulletEnabled val="1"/>
        </dgm:presLayoutVars>
      </dgm:prSet>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dgm:spPr>
      <dgm:extLst>
        <a:ext uri="{E40237B7-FDA0-4F09-8148-C483321AD2D9}">
          <dgm14:cNvPr xmlns:dgm14="http://schemas.microsoft.com/office/drawing/2010/diagram" id="0" name="" descr="Hand and arrows pointing up">
            <a:extLst>
              <a:ext uri="{FF2B5EF4-FFF2-40B4-BE49-F238E27FC236}">
                <a16:creationId xmlns:a16="http://schemas.microsoft.com/office/drawing/2014/main" id="{063CBFC4-CD62-944C-2D13-0C59817023D6}"/>
              </a:ext>
            </a:extLst>
          </dgm14:cNvPr>
        </a:ext>
      </dgm:extLst>
    </dgm:pt>
    <dgm:pt modelId="{8E69570B-2059-4B6A-80C8-2E8927CB893E}" type="pres">
      <dgm:prSet presAssocID="{B38A3396-9FCC-4C85-994B-1A505ACF92C4}" presName="Parent" presStyleLbl="fgAccFollowNode1" presStyleIdx="0" presStyleCnt="1" custLinFactNeighborX="6268" custLinFactNeighborY="2">
        <dgm:presLayoutVars>
          <dgm:chMax val="0"/>
          <dgm:chPref val="0"/>
          <dgm:bulletEnabled val="1"/>
        </dgm:presLayoutVars>
      </dgm:prSet>
      <dgm:spPr/>
    </dgm:pt>
    <dgm:pt modelId="{AEA44287-428B-4C03-85E4-39175CB62FFB}" type="pres">
      <dgm:prSet presAssocID="{B38A3396-9FCC-4C85-994B-1A505ACF92C4}" presName="Space" presStyleCnt="0">
        <dgm:presLayoutVars>
          <dgm:chMax val="0"/>
          <dgm:chPref val="0"/>
        </dgm:presLayoutVars>
      </dgm:prSet>
      <dgm:spPr/>
    </dgm:pt>
  </dgm:ptLst>
  <dgm:cxnLst>
    <dgm:cxn modelId="{8532281E-3FB5-4AC2-9757-80CAC1C2B6CD}" srcId="{FA917C91-E0BA-4B94-A6A6-3EA38E55BF51}" destId="{B38A3396-9FCC-4C85-994B-1A505ACF92C4}" srcOrd="0" destOrd="0" parTransId="{D322FD53-BA38-4DAD-824B-900950B37710}" sibTransId="{9B68DD94-B7ED-449C-A128-ECDD68378348}"/>
    <dgm:cxn modelId="{9D61FE58-7EA4-455D-B413-BF7A1275A2C0}" type="presOf" srcId="{B38A3396-9FCC-4C85-994B-1A505ACF92C4}" destId="{8E69570B-2059-4B6A-80C8-2E8927CB893E}" srcOrd="0" destOrd="0" presId="urn:microsoft.com/office/officeart/2008/layout/AlternatingPictureCircles"/>
    <dgm:cxn modelId="{0092EED2-1BE3-4D8B-A72F-454F301CD917}" type="presOf" srcId="{FA917C91-E0BA-4B94-A6A6-3EA38E55BF51}" destId="{6D01214D-BF3B-4051-B088-801278508F11}" srcOrd="0" destOrd="0" presId="urn:microsoft.com/office/officeart/2008/layout/AlternatingPictureCircles"/>
    <dgm:cxn modelId="{C0FFD105-6210-46B1-8E3C-6C251704256E}" type="presParOf" srcId="{6D01214D-BF3B-4051-B088-801278508F11}" destId="{DA12E5BF-A6FC-4B11-9D95-1946C0F3AFF6}" srcOrd="0" destOrd="0" presId="urn:microsoft.com/office/officeart/2008/layout/AlternatingPictureCircles"/>
    <dgm:cxn modelId="{2711E37E-6969-4C05-B42E-D7CB8C47A1EE}" type="presParOf" srcId="{DA12E5BF-A6FC-4B11-9D95-1946C0F3AFF6}" destId="{E166B7B5-5B64-4447-8C33-7F4E93D8663E}" srcOrd="0" destOrd="0" presId="urn:microsoft.com/office/officeart/2008/layout/AlternatingPictureCircles"/>
    <dgm:cxn modelId="{D6C55846-ED07-433F-B5C2-FF39B827E7A2}" type="presParOf" srcId="{DA12E5BF-A6FC-4B11-9D95-1946C0F3AFF6}" destId="{3C381CD6-5242-4867-832C-F6C6BC426159}" srcOrd="1" destOrd="0" presId="urn:microsoft.com/office/officeart/2008/layout/AlternatingPictureCircles"/>
    <dgm:cxn modelId="{47ABA08D-53EB-4CD2-856A-115485B4196A}" type="presParOf" srcId="{DA12E5BF-A6FC-4B11-9D95-1946C0F3AFF6}" destId="{8E69570B-2059-4B6A-80C8-2E8927CB893E}" srcOrd="2" destOrd="0" presId="urn:microsoft.com/office/officeart/2008/layout/AlternatingPictureCircles"/>
    <dgm:cxn modelId="{E02F9C11-4FA6-4463-A1C0-6BF085524D5A}" type="presParOf" srcId="{DA12E5BF-A6FC-4B11-9D95-1946C0F3AFF6}" destId="{AEA44287-428B-4C03-85E4-39175CB62FFB}" srcOrd="3" destOrd="0" presId="urn:microsoft.com/office/officeart/2008/layout/AlternatingPictureCircl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D550FB-3C08-4400-AEC2-ABFBE6CCB00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912B2DB3-5965-4B80-A9AF-03B67CD52C0E}">
      <dgm:prSet phldrT="[Text]"/>
      <dgm:spPr/>
      <dgm:t>
        <a:bodyPr/>
        <a:lstStyle/>
        <a:p>
          <a:r>
            <a:rPr lang="en-US" dirty="0"/>
            <a:t>What?</a:t>
          </a:r>
          <a:endParaRPr lang="en-IN" dirty="0"/>
        </a:p>
      </dgm:t>
    </dgm:pt>
    <dgm:pt modelId="{DC4E262E-93F7-460B-8B32-6936042A093B}" type="parTrans" cxnId="{E4C272A6-B4EE-4572-9767-F8A1758104B6}">
      <dgm:prSet/>
      <dgm:spPr/>
      <dgm:t>
        <a:bodyPr/>
        <a:lstStyle/>
        <a:p>
          <a:endParaRPr lang="en-IN"/>
        </a:p>
      </dgm:t>
    </dgm:pt>
    <dgm:pt modelId="{8A3B0C13-4CFD-4EA1-8521-A44A5DB63F5F}" type="sibTrans" cxnId="{E4C272A6-B4EE-4572-9767-F8A1758104B6}">
      <dgm:prSet/>
      <dgm:spPr/>
      <dgm:t>
        <a:bodyPr/>
        <a:lstStyle/>
        <a:p>
          <a:endParaRPr lang="en-IN"/>
        </a:p>
      </dgm:t>
    </dgm:pt>
    <dgm:pt modelId="{49005769-CDEB-436E-8338-A5C1BB2E40DD}">
      <dgm:prSet phldrT="[Text]" custT="1"/>
      <dgm:spPr/>
      <dgm:t>
        <a:bodyPr/>
        <a:lstStyle/>
        <a:p>
          <a:r>
            <a:rPr lang="en-US" sz="1600" dirty="0"/>
            <a:t>Tableau is a leading data visualization tool used for data analysis and business intelligence. Gartner's Magic Quadrant classified Tableau as a leader for analytics and business intelligence.</a:t>
          </a:r>
          <a:endParaRPr lang="en-IN" sz="1600" dirty="0"/>
        </a:p>
      </dgm:t>
    </dgm:pt>
    <dgm:pt modelId="{5F5F1D2F-6711-43E5-9FE8-E2CDE2C48CA1}" type="parTrans" cxnId="{B9574925-0748-4FE7-8A60-37654566857B}">
      <dgm:prSet/>
      <dgm:spPr/>
      <dgm:t>
        <a:bodyPr/>
        <a:lstStyle/>
        <a:p>
          <a:endParaRPr lang="en-IN"/>
        </a:p>
      </dgm:t>
    </dgm:pt>
    <dgm:pt modelId="{DAC27FA5-FCE9-4BEC-894E-26FB85C71041}" type="sibTrans" cxnId="{B9574925-0748-4FE7-8A60-37654566857B}">
      <dgm:prSet/>
      <dgm:spPr/>
      <dgm:t>
        <a:bodyPr/>
        <a:lstStyle/>
        <a:p>
          <a:endParaRPr lang="en-IN"/>
        </a:p>
      </dgm:t>
    </dgm:pt>
    <dgm:pt modelId="{0C26D746-6BA7-41D7-9FC3-F032552C6779}">
      <dgm:prSet phldrT="[Text]"/>
      <dgm:spPr/>
      <dgm:t>
        <a:bodyPr/>
        <a:lstStyle/>
        <a:p>
          <a:r>
            <a:rPr lang="en-US" dirty="0"/>
            <a:t>Why?</a:t>
          </a:r>
          <a:endParaRPr lang="en-IN" dirty="0"/>
        </a:p>
      </dgm:t>
    </dgm:pt>
    <dgm:pt modelId="{A83AD489-A5CB-4FF1-BB2B-583D2DF1AB7E}" type="parTrans" cxnId="{5F12AE6D-0C5D-45C5-88ED-052859AB5AD3}">
      <dgm:prSet/>
      <dgm:spPr/>
      <dgm:t>
        <a:bodyPr/>
        <a:lstStyle/>
        <a:p>
          <a:endParaRPr lang="en-IN"/>
        </a:p>
      </dgm:t>
    </dgm:pt>
    <dgm:pt modelId="{F47B2420-13AD-4537-9207-CF45B7347689}" type="sibTrans" cxnId="{5F12AE6D-0C5D-45C5-88ED-052859AB5AD3}">
      <dgm:prSet/>
      <dgm:spPr/>
      <dgm:t>
        <a:bodyPr/>
        <a:lstStyle/>
        <a:p>
          <a:endParaRPr lang="en-IN"/>
        </a:p>
      </dgm:t>
    </dgm:pt>
    <dgm:pt modelId="{2D2DBD75-4902-4224-925A-162261BBC24A}">
      <dgm:prSet phldrT="[Text]" custT="1"/>
      <dgm:spPr/>
      <dgm:t>
        <a:bodyPr/>
        <a:lstStyle/>
        <a:p>
          <a:r>
            <a:rPr lang="en-US" sz="1600" dirty="0"/>
            <a:t>Following are the reasons that make Tableau necessary and easy to use in data science: On Tableau, you can add data models designed in various scripting languages like R or Python and perform complex calculations. Blend visualizations in the form of dashboards and deliver insights understandably.</a:t>
          </a:r>
          <a:endParaRPr lang="en-IN" sz="1600" dirty="0"/>
        </a:p>
      </dgm:t>
    </dgm:pt>
    <dgm:pt modelId="{F24A45CE-252D-4570-A27B-65C9E5B5C54D}" type="parTrans" cxnId="{4F144E8A-E74C-42E0-9E8C-F3C2006C2B1B}">
      <dgm:prSet/>
      <dgm:spPr/>
      <dgm:t>
        <a:bodyPr/>
        <a:lstStyle/>
        <a:p>
          <a:endParaRPr lang="en-IN"/>
        </a:p>
      </dgm:t>
    </dgm:pt>
    <dgm:pt modelId="{93A13193-627B-46DC-A171-E17008C3DAA9}" type="sibTrans" cxnId="{4F144E8A-E74C-42E0-9E8C-F3C2006C2B1B}">
      <dgm:prSet/>
      <dgm:spPr/>
      <dgm:t>
        <a:bodyPr/>
        <a:lstStyle/>
        <a:p>
          <a:endParaRPr lang="en-IN"/>
        </a:p>
      </dgm:t>
    </dgm:pt>
    <dgm:pt modelId="{178680F5-49A3-4CD0-83F8-9F72E4EB9346}">
      <dgm:prSet phldrT="[Text]"/>
      <dgm:spPr/>
      <dgm:t>
        <a:bodyPr/>
        <a:lstStyle/>
        <a:p>
          <a:r>
            <a:rPr lang="en-US" dirty="0"/>
            <a:t>How?</a:t>
          </a:r>
          <a:endParaRPr lang="en-IN" dirty="0"/>
        </a:p>
      </dgm:t>
    </dgm:pt>
    <dgm:pt modelId="{2CF827FC-140A-4FF2-8C3B-B1FE96586507}" type="parTrans" cxnId="{8DB40209-6DAD-4258-A741-B20E90CB20DF}">
      <dgm:prSet/>
      <dgm:spPr/>
      <dgm:t>
        <a:bodyPr/>
        <a:lstStyle/>
        <a:p>
          <a:endParaRPr lang="en-IN"/>
        </a:p>
      </dgm:t>
    </dgm:pt>
    <dgm:pt modelId="{19AB9E8A-A54A-45D3-A6F9-C276AE56DC36}" type="sibTrans" cxnId="{8DB40209-6DAD-4258-A741-B20E90CB20DF}">
      <dgm:prSet/>
      <dgm:spPr/>
      <dgm:t>
        <a:bodyPr/>
        <a:lstStyle/>
        <a:p>
          <a:endParaRPr lang="en-IN"/>
        </a:p>
      </dgm:t>
    </dgm:pt>
    <dgm:pt modelId="{6227FB42-AFC0-4EB6-B6C2-4A406D4A82C8}">
      <dgm:prSet phldrT="[Text]"/>
      <dgm:spPr/>
      <dgm:t>
        <a:bodyPr/>
        <a:lstStyle/>
        <a:p>
          <a:r>
            <a:rPr lang="en-US" dirty="0"/>
            <a:t>Work with Data Fields in the Data Pane.
Navigate Data Sources in the Data Pane.
Navigate Between the Start Page and Workspace.
Apply Advanced Analysis to the View (Analytics Pane)
Shelves and Cards (Columns, Rows, Marks, Filters, Pages, Legends)
Parts of the View.</a:t>
          </a:r>
          <a:endParaRPr lang="en-IN" dirty="0"/>
        </a:p>
      </dgm:t>
    </dgm:pt>
    <dgm:pt modelId="{E243588B-7365-4DF3-84FB-8F8538129A54}" type="parTrans" cxnId="{9A2F4642-387A-4C73-AC40-F824EF028727}">
      <dgm:prSet/>
      <dgm:spPr/>
      <dgm:t>
        <a:bodyPr/>
        <a:lstStyle/>
        <a:p>
          <a:endParaRPr lang="en-IN"/>
        </a:p>
      </dgm:t>
    </dgm:pt>
    <dgm:pt modelId="{C2417251-6681-4D64-920B-F77A73F3A803}" type="sibTrans" cxnId="{9A2F4642-387A-4C73-AC40-F824EF028727}">
      <dgm:prSet/>
      <dgm:spPr/>
      <dgm:t>
        <a:bodyPr/>
        <a:lstStyle/>
        <a:p>
          <a:endParaRPr lang="en-IN"/>
        </a:p>
      </dgm:t>
    </dgm:pt>
    <dgm:pt modelId="{2BF6B35D-247B-4258-B46C-544661CD744F}" type="pres">
      <dgm:prSet presAssocID="{F5D550FB-3C08-4400-AEC2-ABFBE6CCB00D}" presName="linearFlow" presStyleCnt="0">
        <dgm:presLayoutVars>
          <dgm:dir/>
          <dgm:animLvl val="lvl"/>
          <dgm:resizeHandles val="exact"/>
        </dgm:presLayoutVars>
      </dgm:prSet>
      <dgm:spPr/>
    </dgm:pt>
    <dgm:pt modelId="{2C15BDD0-940F-4D27-A4F7-40281DD94473}" type="pres">
      <dgm:prSet presAssocID="{912B2DB3-5965-4B80-A9AF-03B67CD52C0E}" presName="composite" presStyleCnt="0"/>
      <dgm:spPr/>
    </dgm:pt>
    <dgm:pt modelId="{E9DCBE4D-2480-4A4B-BFF0-FF3B22EAA555}" type="pres">
      <dgm:prSet presAssocID="{912B2DB3-5965-4B80-A9AF-03B67CD52C0E}" presName="parentText" presStyleLbl="alignNode1" presStyleIdx="0" presStyleCnt="3">
        <dgm:presLayoutVars>
          <dgm:chMax val="1"/>
          <dgm:bulletEnabled val="1"/>
        </dgm:presLayoutVars>
      </dgm:prSet>
      <dgm:spPr/>
    </dgm:pt>
    <dgm:pt modelId="{59089291-6AB0-4948-ABE4-D1FFF69491DC}" type="pres">
      <dgm:prSet presAssocID="{912B2DB3-5965-4B80-A9AF-03B67CD52C0E}" presName="descendantText" presStyleLbl="alignAcc1" presStyleIdx="0" presStyleCnt="3">
        <dgm:presLayoutVars>
          <dgm:bulletEnabled val="1"/>
        </dgm:presLayoutVars>
      </dgm:prSet>
      <dgm:spPr/>
    </dgm:pt>
    <dgm:pt modelId="{B4EF20C1-4A78-4C10-906E-146A6EE8DD24}" type="pres">
      <dgm:prSet presAssocID="{8A3B0C13-4CFD-4EA1-8521-A44A5DB63F5F}" presName="sp" presStyleCnt="0"/>
      <dgm:spPr/>
    </dgm:pt>
    <dgm:pt modelId="{AAE84453-DF25-4A92-8AA6-8A725EFBDEF4}" type="pres">
      <dgm:prSet presAssocID="{0C26D746-6BA7-41D7-9FC3-F032552C6779}" presName="composite" presStyleCnt="0"/>
      <dgm:spPr/>
    </dgm:pt>
    <dgm:pt modelId="{7AD9167D-1AB9-4388-B8CB-B48131ED263C}" type="pres">
      <dgm:prSet presAssocID="{0C26D746-6BA7-41D7-9FC3-F032552C6779}" presName="parentText" presStyleLbl="alignNode1" presStyleIdx="1" presStyleCnt="3">
        <dgm:presLayoutVars>
          <dgm:chMax val="1"/>
          <dgm:bulletEnabled val="1"/>
        </dgm:presLayoutVars>
      </dgm:prSet>
      <dgm:spPr/>
    </dgm:pt>
    <dgm:pt modelId="{74C1144E-90C4-40AF-B1C9-4B8142CA0361}" type="pres">
      <dgm:prSet presAssocID="{0C26D746-6BA7-41D7-9FC3-F032552C6779}" presName="descendantText" presStyleLbl="alignAcc1" presStyleIdx="1" presStyleCnt="3">
        <dgm:presLayoutVars>
          <dgm:bulletEnabled val="1"/>
        </dgm:presLayoutVars>
      </dgm:prSet>
      <dgm:spPr/>
    </dgm:pt>
    <dgm:pt modelId="{76724FC7-EAE4-4E5C-A10E-ADBE41AFE0F6}" type="pres">
      <dgm:prSet presAssocID="{F47B2420-13AD-4537-9207-CF45B7347689}" presName="sp" presStyleCnt="0"/>
      <dgm:spPr/>
    </dgm:pt>
    <dgm:pt modelId="{3ED0F876-1144-464B-9941-7929106CB869}" type="pres">
      <dgm:prSet presAssocID="{178680F5-49A3-4CD0-83F8-9F72E4EB9346}" presName="composite" presStyleCnt="0"/>
      <dgm:spPr/>
    </dgm:pt>
    <dgm:pt modelId="{8E827E2B-93F4-4AAA-8A44-6890C9537986}" type="pres">
      <dgm:prSet presAssocID="{178680F5-49A3-4CD0-83F8-9F72E4EB9346}" presName="parentText" presStyleLbl="alignNode1" presStyleIdx="2" presStyleCnt="3">
        <dgm:presLayoutVars>
          <dgm:chMax val="1"/>
          <dgm:bulletEnabled val="1"/>
        </dgm:presLayoutVars>
      </dgm:prSet>
      <dgm:spPr/>
    </dgm:pt>
    <dgm:pt modelId="{DC3A7A75-7100-432D-8F10-8E7C735D46E2}" type="pres">
      <dgm:prSet presAssocID="{178680F5-49A3-4CD0-83F8-9F72E4EB9346}" presName="descendantText" presStyleLbl="alignAcc1" presStyleIdx="2" presStyleCnt="3" custScaleY="216748">
        <dgm:presLayoutVars>
          <dgm:bulletEnabled val="1"/>
        </dgm:presLayoutVars>
      </dgm:prSet>
      <dgm:spPr/>
    </dgm:pt>
  </dgm:ptLst>
  <dgm:cxnLst>
    <dgm:cxn modelId="{8DB40209-6DAD-4258-A741-B20E90CB20DF}" srcId="{F5D550FB-3C08-4400-AEC2-ABFBE6CCB00D}" destId="{178680F5-49A3-4CD0-83F8-9F72E4EB9346}" srcOrd="2" destOrd="0" parTransId="{2CF827FC-140A-4FF2-8C3B-B1FE96586507}" sibTransId="{19AB9E8A-A54A-45D3-A6F9-C276AE56DC36}"/>
    <dgm:cxn modelId="{B9574925-0748-4FE7-8A60-37654566857B}" srcId="{912B2DB3-5965-4B80-A9AF-03B67CD52C0E}" destId="{49005769-CDEB-436E-8338-A5C1BB2E40DD}" srcOrd="0" destOrd="0" parTransId="{5F5F1D2F-6711-43E5-9FE8-E2CDE2C48CA1}" sibTransId="{DAC27FA5-FCE9-4BEC-894E-26FB85C71041}"/>
    <dgm:cxn modelId="{9A2F4642-387A-4C73-AC40-F824EF028727}" srcId="{178680F5-49A3-4CD0-83F8-9F72E4EB9346}" destId="{6227FB42-AFC0-4EB6-B6C2-4A406D4A82C8}" srcOrd="0" destOrd="0" parTransId="{E243588B-7365-4DF3-84FB-8F8538129A54}" sibTransId="{C2417251-6681-4D64-920B-F77A73F3A803}"/>
    <dgm:cxn modelId="{E22A8868-66C2-46EB-B50C-D9742E09437F}" type="presOf" srcId="{178680F5-49A3-4CD0-83F8-9F72E4EB9346}" destId="{8E827E2B-93F4-4AAA-8A44-6890C9537986}" srcOrd="0" destOrd="0" presId="urn:microsoft.com/office/officeart/2005/8/layout/chevron2"/>
    <dgm:cxn modelId="{5F12AE6D-0C5D-45C5-88ED-052859AB5AD3}" srcId="{F5D550FB-3C08-4400-AEC2-ABFBE6CCB00D}" destId="{0C26D746-6BA7-41D7-9FC3-F032552C6779}" srcOrd="1" destOrd="0" parTransId="{A83AD489-A5CB-4FF1-BB2B-583D2DF1AB7E}" sibTransId="{F47B2420-13AD-4537-9207-CF45B7347689}"/>
    <dgm:cxn modelId="{A93CFB6D-868B-46D4-9A7E-B9C68662AC03}" type="presOf" srcId="{2D2DBD75-4902-4224-925A-162261BBC24A}" destId="{74C1144E-90C4-40AF-B1C9-4B8142CA0361}" srcOrd="0" destOrd="0" presId="urn:microsoft.com/office/officeart/2005/8/layout/chevron2"/>
    <dgm:cxn modelId="{393AA050-CADC-47C3-B62E-825C96E493F4}" type="presOf" srcId="{6227FB42-AFC0-4EB6-B6C2-4A406D4A82C8}" destId="{DC3A7A75-7100-432D-8F10-8E7C735D46E2}" srcOrd="0" destOrd="0" presId="urn:microsoft.com/office/officeart/2005/8/layout/chevron2"/>
    <dgm:cxn modelId="{5F478186-6F0A-41F2-8708-1F25CAB75746}" type="presOf" srcId="{0C26D746-6BA7-41D7-9FC3-F032552C6779}" destId="{7AD9167D-1AB9-4388-B8CB-B48131ED263C}" srcOrd="0" destOrd="0" presId="urn:microsoft.com/office/officeart/2005/8/layout/chevron2"/>
    <dgm:cxn modelId="{4F144E8A-E74C-42E0-9E8C-F3C2006C2B1B}" srcId="{0C26D746-6BA7-41D7-9FC3-F032552C6779}" destId="{2D2DBD75-4902-4224-925A-162261BBC24A}" srcOrd="0" destOrd="0" parTransId="{F24A45CE-252D-4570-A27B-65C9E5B5C54D}" sibTransId="{93A13193-627B-46DC-A171-E17008C3DAA9}"/>
    <dgm:cxn modelId="{E4C272A6-B4EE-4572-9767-F8A1758104B6}" srcId="{F5D550FB-3C08-4400-AEC2-ABFBE6CCB00D}" destId="{912B2DB3-5965-4B80-A9AF-03B67CD52C0E}" srcOrd="0" destOrd="0" parTransId="{DC4E262E-93F7-460B-8B32-6936042A093B}" sibTransId="{8A3B0C13-4CFD-4EA1-8521-A44A5DB63F5F}"/>
    <dgm:cxn modelId="{7B8A04AD-4455-4868-AFC2-EF80EA3D88B6}" type="presOf" srcId="{49005769-CDEB-436E-8338-A5C1BB2E40DD}" destId="{59089291-6AB0-4948-ABE4-D1FFF69491DC}" srcOrd="0" destOrd="0" presId="urn:microsoft.com/office/officeart/2005/8/layout/chevron2"/>
    <dgm:cxn modelId="{2F9138B9-B3DF-4A39-B4B9-0D93FCA39DB8}" type="presOf" srcId="{912B2DB3-5965-4B80-A9AF-03B67CD52C0E}" destId="{E9DCBE4D-2480-4A4B-BFF0-FF3B22EAA555}" srcOrd="0" destOrd="0" presId="urn:microsoft.com/office/officeart/2005/8/layout/chevron2"/>
    <dgm:cxn modelId="{8A34FECC-4F45-4A86-8DE1-B57C84D76BC5}" type="presOf" srcId="{F5D550FB-3C08-4400-AEC2-ABFBE6CCB00D}" destId="{2BF6B35D-247B-4258-B46C-544661CD744F}" srcOrd="0" destOrd="0" presId="urn:microsoft.com/office/officeart/2005/8/layout/chevron2"/>
    <dgm:cxn modelId="{BA39F663-593C-4D18-9ACE-9CF474A530D8}" type="presParOf" srcId="{2BF6B35D-247B-4258-B46C-544661CD744F}" destId="{2C15BDD0-940F-4D27-A4F7-40281DD94473}" srcOrd="0" destOrd="0" presId="urn:microsoft.com/office/officeart/2005/8/layout/chevron2"/>
    <dgm:cxn modelId="{506017E8-A7CB-484F-83BF-58DFEDFC6B48}" type="presParOf" srcId="{2C15BDD0-940F-4D27-A4F7-40281DD94473}" destId="{E9DCBE4D-2480-4A4B-BFF0-FF3B22EAA555}" srcOrd="0" destOrd="0" presId="urn:microsoft.com/office/officeart/2005/8/layout/chevron2"/>
    <dgm:cxn modelId="{FEA1A249-FAC0-452C-A945-EEB76B08D72A}" type="presParOf" srcId="{2C15BDD0-940F-4D27-A4F7-40281DD94473}" destId="{59089291-6AB0-4948-ABE4-D1FFF69491DC}" srcOrd="1" destOrd="0" presId="urn:microsoft.com/office/officeart/2005/8/layout/chevron2"/>
    <dgm:cxn modelId="{1CF8168D-6B6B-488B-A302-881B1CDAB24F}" type="presParOf" srcId="{2BF6B35D-247B-4258-B46C-544661CD744F}" destId="{B4EF20C1-4A78-4C10-906E-146A6EE8DD24}" srcOrd="1" destOrd="0" presId="urn:microsoft.com/office/officeart/2005/8/layout/chevron2"/>
    <dgm:cxn modelId="{47684C55-B865-45AE-AD06-E202097D3406}" type="presParOf" srcId="{2BF6B35D-247B-4258-B46C-544661CD744F}" destId="{AAE84453-DF25-4A92-8AA6-8A725EFBDEF4}" srcOrd="2" destOrd="0" presId="urn:microsoft.com/office/officeart/2005/8/layout/chevron2"/>
    <dgm:cxn modelId="{A2B0FE89-5C9A-41D9-A94A-4B228D6291FF}" type="presParOf" srcId="{AAE84453-DF25-4A92-8AA6-8A725EFBDEF4}" destId="{7AD9167D-1AB9-4388-B8CB-B48131ED263C}" srcOrd="0" destOrd="0" presId="urn:microsoft.com/office/officeart/2005/8/layout/chevron2"/>
    <dgm:cxn modelId="{047FC0D9-94EF-47A1-A1DD-712D4A49427B}" type="presParOf" srcId="{AAE84453-DF25-4A92-8AA6-8A725EFBDEF4}" destId="{74C1144E-90C4-40AF-B1C9-4B8142CA0361}" srcOrd="1" destOrd="0" presId="urn:microsoft.com/office/officeart/2005/8/layout/chevron2"/>
    <dgm:cxn modelId="{4156DBA6-1A29-4DC9-BF3E-74007F036BAC}" type="presParOf" srcId="{2BF6B35D-247B-4258-B46C-544661CD744F}" destId="{76724FC7-EAE4-4E5C-A10E-ADBE41AFE0F6}" srcOrd="3" destOrd="0" presId="urn:microsoft.com/office/officeart/2005/8/layout/chevron2"/>
    <dgm:cxn modelId="{578D682A-183E-4D78-8A95-E1F33327C257}" type="presParOf" srcId="{2BF6B35D-247B-4258-B46C-544661CD744F}" destId="{3ED0F876-1144-464B-9941-7929106CB869}" srcOrd="4" destOrd="0" presId="urn:microsoft.com/office/officeart/2005/8/layout/chevron2"/>
    <dgm:cxn modelId="{6F993CFB-D915-494C-959E-9E91F3BD02BA}" type="presParOf" srcId="{3ED0F876-1144-464B-9941-7929106CB869}" destId="{8E827E2B-93F4-4AAA-8A44-6890C9537986}" srcOrd="0" destOrd="0" presId="urn:microsoft.com/office/officeart/2005/8/layout/chevron2"/>
    <dgm:cxn modelId="{ACECA293-754B-4B4B-AC73-34EDFDF32BCB}" type="presParOf" srcId="{3ED0F876-1144-464B-9941-7929106CB869}" destId="{DC3A7A75-7100-432D-8F10-8E7C735D46E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15BCDD-9FA4-4087-B8AB-E707F26C4C6F}" type="doc">
      <dgm:prSet loTypeId="urn:microsoft.com/office/officeart/2009/3/layout/SnapshotPictureList" loCatId="picture" qsTypeId="urn:microsoft.com/office/officeart/2005/8/quickstyle/3d7" qsCatId="3D" csTypeId="urn:microsoft.com/office/officeart/2005/8/colors/accent1_3" csCatId="accent1" phldr="1"/>
      <dgm:spPr/>
      <dgm:t>
        <a:bodyPr/>
        <a:lstStyle/>
        <a:p>
          <a:endParaRPr lang="en-IN"/>
        </a:p>
      </dgm:t>
    </dgm:pt>
    <dgm:pt modelId="{290C746C-E6DE-4163-868B-D223B9DE95F5}">
      <dgm:prSet phldrT="[Text]" custT="1"/>
      <dgm:spPr/>
      <dgm:t>
        <a:bodyPr/>
        <a:lstStyle/>
        <a:p>
          <a:r>
            <a:rPr lang="en-IN" sz="1600" dirty="0"/>
            <a:t>Relational and multi-dimensional databases are the most common databases for Operations Analytics. Relational databases store data in rows and columns and they include Microsoft SQL Server, Oracle, Sybase, DB2, Informix, MySQL, etc.</a:t>
          </a:r>
        </a:p>
      </dgm:t>
    </dgm:pt>
    <dgm:pt modelId="{614102B2-4598-4202-9ADA-C33313DA562A}" type="parTrans" cxnId="{C736148C-BC69-40E7-95BA-090B770EE3DC}">
      <dgm:prSet/>
      <dgm:spPr/>
      <dgm:t>
        <a:bodyPr/>
        <a:lstStyle/>
        <a:p>
          <a:endParaRPr lang="en-IN"/>
        </a:p>
      </dgm:t>
    </dgm:pt>
    <dgm:pt modelId="{9E7B5DE2-53B4-4AD4-A678-0F62455C78CC}" type="sibTrans" cxnId="{C736148C-BC69-40E7-95BA-090B770EE3DC}">
      <dgm:prSet/>
      <dgm:spPr/>
      <dgm:t>
        <a:bodyPr/>
        <a:lstStyle/>
        <a:p>
          <a:endParaRPr lang="en-IN"/>
        </a:p>
      </dgm:t>
    </dgm:pt>
    <dgm:pt modelId="{65BF8CE9-0B9D-4260-BE13-EF951058C1BA}">
      <dgm:prSet phldrT="[Text]" custT="1"/>
      <dgm:spPr/>
      <dgm:t>
        <a:bodyPr/>
        <a:lstStyle/>
        <a:p>
          <a:pPr algn="l">
            <a:lnSpc>
              <a:spcPct val="100000"/>
            </a:lnSpc>
          </a:pPr>
          <a:r>
            <a:rPr lang="en-US" sz="1800" dirty="0"/>
            <a:t>A database is an organized collection of data, stored and accessed electronically. Databases are used to store and manage large amounts of structured and unstructured data, and they can be used to support a wide range of activities, including data storage, data analysis, and data management</a:t>
          </a:r>
          <a:endParaRPr lang="en-IN" sz="1800" dirty="0"/>
        </a:p>
      </dgm:t>
    </dgm:pt>
    <dgm:pt modelId="{38991127-4653-4F1B-AEBF-F3A088005587}" type="parTrans" cxnId="{D0B062C0-4652-48D5-BEC7-7874C51DFD71}">
      <dgm:prSet/>
      <dgm:spPr/>
      <dgm:t>
        <a:bodyPr/>
        <a:lstStyle/>
        <a:p>
          <a:endParaRPr lang="en-IN"/>
        </a:p>
      </dgm:t>
    </dgm:pt>
    <dgm:pt modelId="{E2F89BD7-FD0B-4D7C-974A-BC8856236A6B}" type="sibTrans" cxnId="{D0B062C0-4652-48D5-BEC7-7874C51DFD71}">
      <dgm:prSet/>
      <dgm:spPr/>
      <dgm:t>
        <a:bodyPr/>
        <a:lstStyle/>
        <a:p>
          <a:endParaRPr lang="en-IN"/>
        </a:p>
      </dgm:t>
    </dgm:pt>
    <dgm:pt modelId="{80AD8A00-AADC-474F-9ECB-3ED8DD71E0DE}" type="pres">
      <dgm:prSet presAssocID="{6415BCDD-9FA4-4087-B8AB-E707F26C4C6F}" presName="Name0" presStyleCnt="0">
        <dgm:presLayoutVars>
          <dgm:chMax/>
          <dgm:chPref/>
          <dgm:dir/>
          <dgm:animLvl val="lvl"/>
        </dgm:presLayoutVars>
      </dgm:prSet>
      <dgm:spPr/>
    </dgm:pt>
    <dgm:pt modelId="{352C9FEA-4E2A-4392-84EF-490FF0C57BA4}" type="pres">
      <dgm:prSet presAssocID="{290C746C-E6DE-4163-868B-D223B9DE95F5}" presName="composite" presStyleCnt="0"/>
      <dgm:spPr/>
    </dgm:pt>
    <dgm:pt modelId="{4434EDDE-CC63-4B9E-A0BA-3F8B92E576C4}" type="pres">
      <dgm:prSet presAssocID="{290C746C-E6DE-4163-868B-D223B9DE95F5}" presName="ParentAccentShape" presStyleLbl="trBgShp" presStyleIdx="0" presStyleCnt="2"/>
      <dgm:spPr/>
    </dgm:pt>
    <dgm:pt modelId="{48497B76-0246-4853-99D9-60B9546D10AB}" type="pres">
      <dgm:prSet presAssocID="{290C746C-E6DE-4163-868B-D223B9DE95F5}" presName="ParentText" presStyleLbl="revTx" presStyleIdx="0" presStyleCnt="2">
        <dgm:presLayoutVars>
          <dgm:chMax val="1"/>
          <dgm:chPref val="1"/>
          <dgm:bulletEnabled val="1"/>
        </dgm:presLayoutVars>
      </dgm:prSet>
      <dgm:spPr/>
    </dgm:pt>
    <dgm:pt modelId="{9EC2C0F4-3C6C-409E-912F-D0D58FAE65CB}" type="pres">
      <dgm:prSet presAssocID="{290C746C-E6DE-4163-868B-D223B9DE95F5}" presName="ChildText" presStyleLbl="revTx" presStyleIdx="1" presStyleCnt="2">
        <dgm:presLayoutVars>
          <dgm:chMax val="0"/>
          <dgm:chPref val="0"/>
        </dgm:presLayoutVars>
      </dgm:prSet>
      <dgm:spPr/>
    </dgm:pt>
    <dgm:pt modelId="{2E35DB90-96CF-4C4B-A864-A2E58633413C}" type="pres">
      <dgm:prSet presAssocID="{290C746C-E6DE-4163-868B-D223B9DE95F5}" presName="ChildAccentShape" presStyleLbl="trBgShp" presStyleIdx="1" presStyleCnt="2"/>
      <dgm:spPr/>
    </dgm:pt>
    <dgm:pt modelId="{EEAAB218-48C4-4D8A-BF45-3FE3EC4B98E5}" type="pres">
      <dgm:prSet presAssocID="{290C746C-E6DE-4163-868B-D223B9DE95F5}" presName="Image" presStyleLbl="alignImgPlace1" presStyleIdx="0" presStyleCnt="1" custLinFactNeighborX="5529" custLinFactNeighborY="-58562"/>
      <dgm:spPr>
        <a:blipFill>
          <a:blip xmlns:r="http://schemas.openxmlformats.org/officeDocument/2006/relationships" r:embed="rId1"/>
          <a:srcRect/>
          <a:stretch>
            <a:fillRect t="-20000" b="-20000"/>
          </a:stretch>
        </a:blipFill>
      </dgm:spPr>
    </dgm:pt>
  </dgm:ptLst>
  <dgm:cxnLst>
    <dgm:cxn modelId="{35C02629-01C2-4875-89CA-D1CBB7DE732E}" type="presOf" srcId="{6415BCDD-9FA4-4087-B8AB-E707F26C4C6F}" destId="{80AD8A00-AADC-474F-9ECB-3ED8DD71E0DE}" srcOrd="0" destOrd="0" presId="urn:microsoft.com/office/officeart/2009/3/layout/SnapshotPictureList"/>
    <dgm:cxn modelId="{B618B57A-B8E1-4A88-BB6C-6AD88A63D67C}" type="presOf" srcId="{65BF8CE9-0B9D-4260-BE13-EF951058C1BA}" destId="{9EC2C0F4-3C6C-409E-912F-D0D58FAE65CB}" srcOrd="0" destOrd="0" presId="urn:microsoft.com/office/officeart/2009/3/layout/SnapshotPictureList"/>
    <dgm:cxn modelId="{0FB12281-2F55-470D-9B2E-B1D5E4FB613A}" type="presOf" srcId="{290C746C-E6DE-4163-868B-D223B9DE95F5}" destId="{48497B76-0246-4853-99D9-60B9546D10AB}" srcOrd="0" destOrd="0" presId="urn:microsoft.com/office/officeart/2009/3/layout/SnapshotPictureList"/>
    <dgm:cxn modelId="{C736148C-BC69-40E7-95BA-090B770EE3DC}" srcId="{6415BCDD-9FA4-4087-B8AB-E707F26C4C6F}" destId="{290C746C-E6DE-4163-868B-D223B9DE95F5}" srcOrd="0" destOrd="0" parTransId="{614102B2-4598-4202-9ADA-C33313DA562A}" sibTransId="{9E7B5DE2-53B4-4AD4-A678-0F62455C78CC}"/>
    <dgm:cxn modelId="{D0B062C0-4652-48D5-BEC7-7874C51DFD71}" srcId="{290C746C-E6DE-4163-868B-D223B9DE95F5}" destId="{65BF8CE9-0B9D-4260-BE13-EF951058C1BA}" srcOrd="0" destOrd="0" parTransId="{38991127-4653-4F1B-AEBF-F3A088005587}" sibTransId="{E2F89BD7-FD0B-4D7C-974A-BC8856236A6B}"/>
    <dgm:cxn modelId="{BEDC5358-D0A9-4E6F-BA82-4ADB25E38AFC}" type="presParOf" srcId="{80AD8A00-AADC-474F-9ECB-3ED8DD71E0DE}" destId="{352C9FEA-4E2A-4392-84EF-490FF0C57BA4}" srcOrd="0" destOrd="0" presId="urn:microsoft.com/office/officeart/2009/3/layout/SnapshotPictureList"/>
    <dgm:cxn modelId="{F3469A02-B513-4AB5-9A76-FFF9B87C8B1C}" type="presParOf" srcId="{352C9FEA-4E2A-4392-84EF-490FF0C57BA4}" destId="{4434EDDE-CC63-4B9E-A0BA-3F8B92E576C4}" srcOrd="0" destOrd="0" presId="urn:microsoft.com/office/officeart/2009/3/layout/SnapshotPictureList"/>
    <dgm:cxn modelId="{FA4A3AA1-321D-4EC9-9C85-222BB1BE3D08}" type="presParOf" srcId="{352C9FEA-4E2A-4392-84EF-490FF0C57BA4}" destId="{48497B76-0246-4853-99D9-60B9546D10AB}" srcOrd="1" destOrd="0" presId="urn:microsoft.com/office/officeart/2009/3/layout/SnapshotPictureList"/>
    <dgm:cxn modelId="{70871691-C017-4FD9-B4AB-88391BCE53DC}" type="presParOf" srcId="{352C9FEA-4E2A-4392-84EF-490FF0C57BA4}" destId="{9EC2C0F4-3C6C-409E-912F-D0D58FAE65CB}" srcOrd="2" destOrd="0" presId="urn:microsoft.com/office/officeart/2009/3/layout/SnapshotPictureList"/>
    <dgm:cxn modelId="{752EE347-B42E-4D23-8937-9178DC8FC566}" type="presParOf" srcId="{352C9FEA-4E2A-4392-84EF-490FF0C57BA4}" destId="{2E35DB90-96CF-4C4B-A864-A2E58633413C}" srcOrd="3" destOrd="0" presId="urn:microsoft.com/office/officeart/2009/3/layout/SnapshotPictureList"/>
    <dgm:cxn modelId="{6E8B1C7A-E8D4-496D-AEC5-CAD572E8E248}" type="presParOf" srcId="{352C9FEA-4E2A-4392-84EF-490FF0C57BA4}" destId="{EEAAB218-48C4-4D8A-BF45-3FE3EC4B98E5}"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40487-6B0D-4234-BBEF-D73D80C92D70}">
      <dsp:nvSpPr>
        <dsp:cNvPr id="0" name=""/>
        <dsp:cNvSpPr/>
      </dsp:nvSpPr>
      <dsp:spPr>
        <a:xfrm>
          <a:off x="0" y="51610"/>
          <a:ext cx="4682686" cy="4636046"/>
        </a:xfrm>
        <a:prstGeom prst="round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analysis helps determine what is and isn't working, so you can make the changes needed to achieve your business goals. Keep in mind that data analysis includes analyzing both quantitative data (profits and sales) and qualitative data (surveys and case studies). Data analytics is the collection, transformation, and organization of data in order to draw conclusions, make predictions, and drive informed decision making.</a:t>
          </a:r>
          <a:endParaRPr lang="en-IN" sz="2000" kern="1200"/>
        </a:p>
      </dsp:txBody>
      <dsp:txXfrm>
        <a:off x="226313" y="277923"/>
        <a:ext cx="4230060" cy="4183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0C803-CBD4-4891-9158-7550F3332F84}">
      <dsp:nvSpPr>
        <dsp:cNvPr id="0" name=""/>
        <dsp:cNvSpPr/>
      </dsp:nvSpPr>
      <dsp:spPr>
        <a:xfrm rot="3276055">
          <a:off x="3567416" y="4468653"/>
          <a:ext cx="350884" cy="53085"/>
        </a:xfrm>
        <a:custGeom>
          <a:avLst/>
          <a:gdLst/>
          <a:ahLst/>
          <a:cxnLst/>
          <a:rect l="0" t="0" r="0" b="0"/>
          <a:pathLst>
            <a:path>
              <a:moveTo>
                <a:pt x="0" y="26542"/>
              </a:moveTo>
              <a:lnTo>
                <a:pt x="350884" y="26542"/>
              </a:lnTo>
            </a:path>
          </a:pathLst>
        </a:custGeom>
        <a:noFill/>
        <a:ln w="19050"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349C6-B9AB-43D2-84A0-8C8F4FF9AF46}">
      <dsp:nvSpPr>
        <dsp:cNvPr id="0" name=""/>
        <dsp:cNvSpPr/>
      </dsp:nvSpPr>
      <dsp:spPr>
        <a:xfrm rot="21598003">
          <a:off x="3970391" y="3187379"/>
          <a:ext cx="207788" cy="53085"/>
        </a:xfrm>
        <a:custGeom>
          <a:avLst/>
          <a:gdLst/>
          <a:ahLst/>
          <a:cxnLst/>
          <a:rect l="0" t="0" r="0" b="0"/>
          <a:pathLst>
            <a:path>
              <a:moveTo>
                <a:pt x="0" y="26542"/>
              </a:moveTo>
              <a:lnTo>
                <a:pt x="207788" y="26542"/>
              </a:lnTo>
            </a:path>
          </a:pathLst>
        </a:custGeom>
        <a:noFill/>
        <a:ln w="19050"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CEF210-200B-4FAD-BC86-2789A22802DE}">
      <dsp:nvSpPr>
        <dsp:cNvPr id="0" name=""/>
        <dsp:cNvSpPr/>
      </dsp:nvSpPr>
      <dsp:spPr>
        <a:xfrm rot="18266294">
          <a:off x="3551486" y="1934064"/>
          <a:ext cx="282493" cy="53085"/>
        </a:xfrm>
        <a:custGeom>
          <a:avLst/>
          <a:gdLst/>
          <a:ahLst/>
          <a:cxnLst/>
          <a:rect l="0" t="0" r="0" b="0"/>
          <a:pathLst>
            <a:path>
              <a:moveTo>
                <a:pt x="0" y="26542"/>
              </a:moveTo>
              <a:lnTo>
                <a:pt x="282493" y="26542"/>
              </a:lnTo>
            </a:path>
          </a:pathLst>
        </a:custGeom>
        <a:noFill/>
        <a:ln w="19050"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C0D5AB-B234-428B-809D-2B89941F49C2}">
      <dsp:nvSpPr>
        <dsp:cNvPr id="0" name=""/>
        <dsp:cNvSpPr/>
      </dsp:nvSpPr>
      <dsp:spPr>
        <a:xfrm>
          <a:off x="117854" y="1668753"/>
          <a:ext cx="3250126" cy="325012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F0DB60C-5819-47AA-A6FD-C1DFBAF6C4F5}">
      <dsp:nvSpPr>
        <dsp:cNvPr id="0" name=""/>
        <dsp:cNvSpPr/>
      </dsp:nvSpPr>
      <dsp:spPr>
        <a:xfrm>
          <a:off x="3359873" y="199773"/>
          <a:ext cx="1850030" cy="1794500"/>
        </a:xfrm>
        <a:prstGeom prst="ellipse">
          <a:avLst/>
        </a:prstGeom>
        <a:gradFill rotWithShape="0">
          <a:gsLst>
            <a:gs pos="0">
              <a:schemeClr val="lt1">
                <a:hueOff val="0"/>
                <a:satOff val="0"/>
                <a:lumOff val="0"/>
                <a:alphaOff val="0"/>
                <a:tint val="65000"/>
                <a:lumMod val="110000"/>
              </a:schemeClr>
            </a:gs>
            <a:gs pos="88000">
              <a:schemeClr val="l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WHERE?</a:t>
          </a:r>
        </a:p>
      </dsp:txBody>
      <dsp:txXfrm>
        <a:off x="3630804" y="462571"/>
        <a:ext cx="1308168" cy="1268904"/>
      </dsp:txXfrm>
    </dsp:sp>
    <dsp:sp modelId="{02A16D92-ABED-4CD7-8F61-21C6F87F3BF1}">
      <dsp:nvSpPr>
        <dsp:cNvPr id="0" name=""/>
        <dsp:cNvSpPr/>
      </dsp:nvSpPr>
      <dsp:spPr>
        <a:xfrm>
          <a:off x="5353617" y="212246"/>
          <a:ext cx="2775045" cy="179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In general, data analysts are everywhere. You can also find them in almost every industry—large insurance companies, credit bureaus, technology firms, banks, and manufacturers. Tech companies such as Meta and Google analyze big data to a dizzying degree.</a:t>
          </a:r>
          <a:endParaRPr lang="en-IN" sz="1300" kern="1200" dirty="0"/>
        </a:p>
      </dsp:txBody>
      <dsp:txXfrm>
        <a:off x="5353617" y="212246"/>
        <a:ext cx="2775045" cy="1794500"/>
      </dsp:txXfrm>
    </dsp:sp>
    <dsp:sp modelId="{E9D49767-1B5B-4010-A154-80EF0DEEFD24}">
      <dsp:nvSpPr>
        <dsp:cNvPr id="0" name=""/>
        <dsp:cNvSpPr/>
      </dsp:nvSpPr>
      <dsp:spPr>
        <a:xfrm>
          <a:off x="4178179" y="2303610"/>
          <a:ext cx="1819445" cy="1819445"/>
        </a:xfrm>
        <a:prstGeom prst="ellipse">
          <a:avLst/>
        </a:prstGeom>
        <a:gradFill rotWithShape="0">
          <a:gsLst>
            <a:gs pos="0">
              <a:schemeClr val="lt1">
                <a:hueOff val="0"/>
                <a:satOff val="0"/>
                <a:lumOff val="0"/>
                <a:alphaOff val="0"/>
                <a:tint val="65000"/>
                <a:lumMod val="110000"/>
              </a:schemeClr>
            </a:gs>
            <a:gs pos="88000">
              <a:schemeClr val="l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HOW?</a:t>
          </a:r>
        </a:p>
      </dsp:txBody>
      <dsp:txXfrm>
        <a:off x="4444631" y="2570062"/>
        <a:ext cx="1286541" cy="1286541"/>
      </dsp:txXfrm>
    </dsp:sp>
    <dsp:sp modelId="{B714FE85-05F6-4EAC-9999-E0C37D305194}">
      <dsp:nvSpPr>
        <dsp:cNvPr id="0" name=""/>
        <dsp:cNvSpPr/>
      </dsp:nvSpPr>
      <dsp:spPr>
        <a:xfrm>
          <a:off x="6179569" y="2303610"/>
          <a:ext cx="2729167" cy="1819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Enterprises can use data analytics to guide business decisions and minimize financial losses. Predictive analytics can suggest what could happen in response to changes to the business, and prescriptive analytics can indicate how the business should react to these changes.</a:t>
          </a:r>
          <a:endParaRPr lang="en-IN" sz="1300" kern="1200" dirty="0"/>
        </a:p>
      </dsp:txBody>
      <dsp:txXfrm>
        <a:off x="6179569" y="2303610"/>
        <a:ext cx="2729167" cy="1819445"/>
      </dsp:txXfrm>
    </dsp:sp>
    <dsp:sp modelId="{5CDBF0FA-86C0-482D-B636-B8EF58D154AB}">
      <dsp:nvSpPr>
        <dsp:cNvPr id="0" name=""/>
        <dsp:cNvSpPr/>
      </dsp:nvSpPr>
      <dsp:spPr>
        <a:xfrm>
          <a:off x="3461737" y="4470032"/>
          <a:ext cx="1819445" cy="1819445"/>
        </a:xfrm>
        <a:prstGeom prst="ellipse">
          <a:avLst/>
        </a:prstGeom>
        <a:gradFill rotWithShape="0">
          <a:gsLst>
            <a:gs pos="0">
              <a:schemeClr val="lt1">
                <a:hueOff val="0"/>
                <a:satOff val="0"/>
                <a:lumOff val="0"/>
                <a:alphaOff val="0"/>
                <a:tint val="65000"/>
                <a:lumMod val="110000"/>
              </a:schemeClr>
            </a:gs>
            <a:gs pos="88000">
              <a:schemeClr val="l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WHEN?</a:t>
          </a:r>
        </a:p>
      </dsp:txBody>
      <dsp:txXfrm>
        <a:off x="3728189" y="4736484"/>
        <a:ext cx="1286541" cy="1286541"/>
      </dsp:txXfrm>
    </dsp:sp>
    <dsp:sp modelId="{AB453BEA-C502-42DC-A257-8D807F158E1D}">
      <dsp:nvSpPr>
        <dsp:cNvPr id="0" name=""/>
        <dsp:cNvSpPr/>
      </dsp:nvSpPr>
      <dsp:spPr>
        <a:xfrm>
          <a:off x="5463127" y="4470032"/>
          <a:ext cx="2729167" cy="1819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It utilizes statistical modeling techniques, machine learning algorithms, and time series analysis to identify patterns and build predictive models. It is often used for forecasting sales, predicting customer behavior, or estimating risk.</a:t>
          </a:r>
          <a:endParaRPr lang="en-IN" sz="1300" kern="1200" dirty="0"/>
        </a:p>
      </dsp:txBody>
      <dsp:txXfrm>
        <a:off x="5463127" y="4470032"/>
        <a:ext cx="2729167" cy="18194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6B7B5-5B64-4447-8C33-7F4E93D8663E}">
      <dsp:nvSpPr>
        <dsp:cNvPr id="0" name=""/>
        <dsp:cNvSpPr/>
      </dsp:nvSpPr>
      <dsp:spPr>
        <a:xfrm>
          <a:off x="6019244" y="344908"/>
          <a:ext cx="6168442" cy="6168172"/>
        </a:xfrm>
        <a:prstGeom prst="donut">
          <a:avLst>
            <a:gd name="adj" fmla="val 110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381CD6-5242-4867-832C-F6C6BC426159}">
      <dsp:nvSpPr>
        <dsp:cNvPr id="0" name=""/>
        <dsp:cNvSpPr/>
      </dsp:nvSpPr>
      <dsp:spPr>
        <a:xfrm>
          <a:off x="4312" y="560785"/>
          <a:ext cx="7586587" cy="573614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69570B-2059-4B6A-80C8-2E8927CB893E}">
      <dsp:nvSpPr>
        <dsp:cNvPr id="0" name=""/>
        <dsp:cNvSpPr/>
      </dsp:nvSpPr>
      <dsp:spPr>
        <a:xfrm>
          <a:off x="6999425" y="1023474"/>
          <a:ext cx="4811214" cy="4811004"/>
        </a:xfrm>
        <a:prstGeom prst="ellips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311400">
            <a:lnSpc>
              <a:spcPct val="90000"/>
            </a:lnSpc>
            <a:spcBef>
              <a:spcPct val="0"/>
            </a:spcBef>
            <a:spcAft>
              <a:spcPct val="35000"/>
            </a:spcAft>
            <a:buNone/>
          </a:pPr>
          <a:r>
            <a:rPr lang="en-US" sz="5200" kern="1200" dirty="0"/>
            <a:t>BENEFITS OF </a:t>
          </a:r>
        </a:p>
        <a:p>
          <a:pPr marL="0" lvl="0" indent="0" algn="ctr" defTabSz="2311400">
            <a:lnSpc>
              <a:spcPct val="90000"/>
            </a:lnSpc>
            <a:spcBef>
              <a:spcPct val="0"/>
            </a:spcBef>
            <a:spcAft>
              <a:spcPct val="35000"/>
            </a:spcAft>
            <a:buNone/>
          </a:pPr>
          <a:r>
            <a:rPr lang="en-US" sz="5200" kern="1200" dirty="0"/>
            <a:t>DATA ANALYTICS:</a:t>
          </a:r>
          <a:endParaRPr lang="en-IN" sz="5200" kern="1200" dirty="0"/>
        </a:p>
      </dsp:txBody>
      <dsp:txXfrm>
        <a:off x="7704011" y="1728029"/>
        <a:ext cx="3402042" cy="340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CBE4D-2480-4A4B-BFF0-FF3B22EAA555}">
      <dsp:nvSpPr>
        <dsp:cNvPr id="0" name=""/>
        <dsp:cNvSpPr/>
      </dsp:nvSpPr>
      <dsp:spPr>
        <a:xfrm rot="5400000">
          <a:off x="-244146" y="296149"/>
          <a:ext cx="1627642" cy="1139349"/>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What?</a:t>
          </a:r>
          <a:endParaRPr lang="en-IN" sz="3200" kern="1200" dirty="0"/>
        </a:p>
      </dsp:txBody>
      <dsp:txXfrm rot="-5400000">
        <a:off x="1" y="621678"/>
        <a:ext cx="1139349" cy="488293"/>
      </dsp:txXfrm>
    </dsp:sp>
    <dsp:sp modelId="{59089291-6AB0-4948-ABE4-D1FFF69491DC}">
      <dsp:nvSpPr>
        <dsp:cNvPr id="0" name=""/>
        <dsp:cNvSpPr/>
      </dsp:nvSpPr>
      <dsp:spPr>
        <a:xfrm rot="5400000">
          <a:off x="4339025" y="-3147671"/>
          <a:ext cx="1057967" cy="745731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Tableau is a leading data visualization tool used for data analysis and business intelligence. Gartner's Magic Quadrant classified Tableau as a leader for analytics and business intelligence.</a:t>
          </a:r>
          <a:endParaRPr lang="en-IN" sz="1600" kern="1200" dirty="0"/>
        </a:p>
      </dsp:txBody>
      <dsp:txXfrm rot="-5400000">
        <a:off x="1139350" y="103650"/>
        <a:ext cx="7405672" cy="954675"/>
      </dsp:txXfrm>
    </dsp:sp>
    <dsp:sp modelId="{7AD9167D-1AB9-4388-B8CB-B48131ED263C}">
      <dsp:nvSpPr>
        <dsp:cNvPr id="0" name=""/>
        <dsp:cNvSpPr/>
      </dsp:nvSpPr>
      <dsp:spPr>
        <a:xfrm rot="5400000">
          <a:off x="-244146" y="1760054"/>
          <a:ext cx="1627642" cy="1139349"/>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Why?</a:t>
          </a:r>
          <a:endParaRPr lang="en-IN" sz="3200" kern="1200" dirty="0"/>
        </a:p>
      </dsp:txBody>
      <dsp:txXfrm rot="-5400000">
        <a:off x="1" y="2085583"/>
        <a:ext cx="1139349" cy="488293"/>
      </dsp:txXfrm>
    </dsp:sp>
    <dsp:sp modelId="{74C1144E-90C4-40AF-B1C9-4B8142CA0361}">
      <dsp:nvSpPr>
        <dsp:cNvPr id="0" name=""/>
        <dsp:cNvSpPr/>
      </dsp:nvSpPr>
      <dsp:spPr>
        <a:xfrm rot="5400000">
          <a:off x="4339025" y="-1683767"/>
          <a:ext cx="1057967" cy="745731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Following are the reasons that make Tableau necessary and easy to use in data science: On Tableau, you can add data models designed in various scripting languages like R or Python and perform complex calculations. Blend visualizations in the form of dashboards and deliver insights understandably.</a:t>
          </a:r>
          <a:endParaRPr lang="en-IN" sz="1600" kern="1200" dirty="0"/>
        </a:p>
      </dsp:txBody>
      <dsp:txXfrm rot="-5400000">
        <a:off x="1139350" y="1567554"/>
        <a:ext cx="7405672" cy="954675"/>
      </dsp:txXfrm>
    </dsp:sp>
    <dsp:sp modelId="{8E827E2B-93F4-4AAA-8A44-6890C9537986}">
      <dsp:nvSpPr>
        <dsp:cNvPr id="0" name=""/>
        <dsp:cNvSpPr/>
      </dsp:nvSpPr>
      <dsp:spPr>
        <a:xfrm rot="5400000">
          <a:off x="-244146" y="3841537"/>
          <a:ext cx="1627642" cy="1139349"/>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How?</a:t>
          </a:r>
          <a:endParaRPr lang="en-IN" sz="3200" kern="1200" dirty="0"/>
        </a:p>
      </dsp:txBody>
      <dsp:txXfrm rot="-5400000">
        <a:off x="1" y="4167066"/>
        <a:ext cx="1139349" cy="488293"/>
      </dsp:txXfrm>
    </dsp:sp>
    <dsp:sp modelId="{DC3A7A75-7100-432D-8F10-8E7C735D46E2}">
      <dsp:nvSpPr>
        <dsp:cNvPr id="0" name=""/>
        <dsp:cNvSpPr/>
      </dsp:nvSpPr>
      <dsp:spPr>
        <a:xfrm rot="5400000">
          <a:off x="3721446" y="397715"/>
          <a:ext cx="2293124" cy="745731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Work with Data Fields in the Data Pane.
Navigate Data Sources in the Data Pane.
Navigate Between the Start Page and Workspace.
Apply Advanced Analysis to the View (Analytics Pane)
Shelves and Cards (Columns, Rows, Marks, Filters, Pages, Legends)
Parts of the View.</a:t>
          </a:r>
          <a:endParaRPr lang="en-IN" sz="1800" kern="1200" dirty="0"/>
        </a:p>
      </dsp:txBody>
      <dsp:txXfrm rot="-5400000">
        <a:off x="1139350" y="3091753"/>
        <a:ext cx="7345377" cy="20692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5DB90-96CF-4C4B-A864-A2E58633413C}">
      <dsp:nvSpPr>
        <dsp:cNvPr id="0" name=""/>
        <dsp:cNvSpPr/>
      </dsp:nvSpPr>
      <dsp:spPr>
        <a:xfrm>
          <a:off x="9605052" y="953323"/>
          <a:ext cx="234056" cy="4331885"/>
        </a:xfrm>
        <a:prstGeom prst="rect">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4434EDDE-CC63-4B9E-A0BA-3F8B92E576C4}">
      <dsp:nvSpPr>
        <dsp:cNvPr id="0" name=""/>
        <dsp:cNvSpPr/>
      </dsp:nvSpPr>
      <dsp:spPr>
        <a:xfrm>
          <a:off x="238863" y="953323"/>
          <a:ext cx="6087433" cy="4331885"/>
        </a:xfrm>
        <a:prstGeom prst="frame">
          <a:avLst>
            <a:gd name="adj1" fmla="val 5450"/>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EEAAB218-48C4-4D8A-BF45-3FE3EC4B98E5}">
      <dsp:nvSpPr>
        <dsp:cNvPr id="0" name=""/>
        <dsp:cNvSpPr/>
      </dsp:nvSpPr>
      <dsp:spPr>
        <a:xfrm>
          <a:off x="328439" y="0"/>
          <a:ext cx="5853377" cy="4097585"/>
        </a:xfrm>
        <a:prstGeom prst="rect">
          <a:avLst/>
        </a:prstGeom>
        <a:blipFill>
          <a:blip xmlns:r="http://schemas.openxmlformats.org/officeDocument/2006/relationships" r:embed="rId1"/>
          <a:srcRect/>
          <a:stretch>
            <a:fillRect t="-20000" b="-20000"/>
          </a:stretch>
        </a:blip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48497B76-0246-4853-99D9-60B9546D10AB}">
      <dsp:nvSpPr>
        <dsp:cNvPr id="0" name=""/>
        <dsp:cNvSpPr/>
      </dsp:nvSpPr>
      <dsp:spPr>
        <a:xfrm>
          <a:off x="476853" y="4533313"/>
          <a:ext cx="5615386" cy="514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60" tIns="60960" rIns="162560" bIns="60960" numCol="1" spcCol="1270" anchor="ctr" anchorCtr="0">
          <a:noAutofit/>
        </a:bodyPr>
        <a:lstStyle/>
        <a:p>
          <a:pPr marL="0" lvl="0" indent="0" algn="l" defTabSz="711200">
            <a:lnSpc>
              <a:spcPct val="90000"/>
            </a:lnSpc>
            <a:spcBef>
              <a:spcPct val="0"/>
            </a:spcBef>
            <a:spcAft>
              <a:spcPct val="35000"/>
            </a:spcAft>
            <a:buNone/>
          </a:pPr>
          <a:r>
            <a:rPr lang="en-IN" sz="1600" kern="1200" dirty="0"/>
            <a:t>Relational and multi-dimensional databases are the most common databases for Operations Analytics. Relational databases store data in rows and columns and they include Microsoft SQL Server, Oracle, Sybase, DB2, Informix, MySQL, etc.</a:t>
          </a:r>
        </a:p>
      </dsp:txBody>
      <dsp:txXfrm>
        <a:off x="476853" y="4533313"/>
        <a:ext cx="5615386" cy="514199"/>
      </dsp:txXfrm>
    </dsp:sp>
    <dsp:sp modelId="{9EC2C0F4-3C6C-409E-912F-D0D58FAE65CB}">
      <dsp:nvSpPr>
        <dsp:cNvPr id="0" name=""/>
        <dsp:cNvSpPr/>
      </dsp:nvSpPr>
      <dsp:spPr>
        <a:xfrm>
          <a:off x="6574120" y="953323"/>
          <a:ext cx="2783107" cy="433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A database is an organized collection of data, stored and accessed electronically. Databases are used to store and manage large amounts of structured and unstructured data, and they can be used to support a wide range of activities, including data storage, data analysis, and data management</a:t>
          </a:r>
          <a:endParaRPr lang="en-IN" sz="1800" kern="1200" dirty="0"/>
        </a:p>
      </dsp:txBody>
      <dsp:txXfrm>
        <a:off x="6574120" y="953323"/>
        <a:ext cx="2783107" cy="43318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AlternatingPictureCircles">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dgm:chPref/>
      <dgm:dir/>
    </dgm:varLst>
    <dgm:alg type="lin">
      <dgm:param type="linDir" val="fromT"/>
      <dgm:param type="fallback" val="2D"/>
      <dgm:param type="horzAlign" val="ctr"/>
      <dgm:param type="nodeVertAlign" val="t"/>
    </dgm:alg>
    <dgm:shape xmlns:r="http://schemas.openxmlformats.org/officeDocument/2006/relationships" r:blip="">
      <dgm:adjLst/>
    </dgm:shape>
    <dgm:choose name="Name1">
      <dgm:if name="Name2" axis="ch" ptType="node" func="cnt" op="gte" val="2">
        <dgm:constrLst>
          <dgm:constr type="primFontSz" for="des" ptType="node" op="equ" val="65"/>
          <dgm:constr type="w" for="ch" forName="composite" refType="h" refFor="ch" refForName="composite" fact="2.9499"/>
          <dgm:constr type="h" for="ch" forName="composite" refType="h"/>
          <dgm:constr type="h" for="ch" forName="ConnectorComposite" refType="w" refFor="ch" refForName="composite" op="equ" fact="0.1685"/>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
          <dgm:constr type="h" for="ch" forName="composite" refType="h"/>
          <dgm:constr type="h" for="ch" forName="ConnectorComposite" refType="w" refFor="ch" refForName="composite" op="equ" fact="0.1685"/>
          <dgm:constr type="w" for="ch" forName="ConnectorComposite" refType="h" refFor="ch" refForName="ConnectorComposite" op="equ"/>
        </dgm:constrLst>
      </dgm:else>
    </dgm:choose>
    <dgm:forEach name="nodesForEach" axis="ch" ptType="node">
      <dgm:layoutNode name="composite">
        <dgm:alg type="composite"/>
        <dgm:shape xmlns:r="http://schemas.openxmlformats.org/officeDocument/2006/relationships"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
                      <dgm:constr type="t" for="ch" forName="Accent" refType="h" fact="0"/>
                      <dgm:constr type="h" for="ch" forName="Accent" refType="w" refFor="ch" refForName="Accent"/>
                      <dgm:constr type="w" for="ch" forName="Accent" refType="w" fact="0.5063"/>
                      <dgm:constr type="l" for="ch" forName="Parent" refType="w" fact="0.5494"/>
                      <dgm:constr type="t" for="ch" forName="Parent" refType="h" fact="0.11"/>
                      <dgm:constr type="h" for="ch" forName="Parent" refType="w" refFor="ch" refForName="Parent"/>
                      <dgm:constr type="w" for="ch" forName="Parent" refType="w" fact="0.3949"/>
                      <dgm:constr type="l" for="ch" forName="Image" refType="w" fact="0"/>
                      <dgm:constr type="t" for="ch" forName="Image" refType="h" fact="0.035"/>
                      <dgm:constr type="h" for="ch" forName="Image" refType="h" fact="0.93"/>
                      <dgm:constr type="w" for="ch" forName="Image" refType="w" fact="0.6227"/>
                    </dgm:constrLst>
                  </dgm:if>
                  <dgm:else name="Name10">
                    <dgm:constrLst>
                      <dgm:constr type="l" for="ch" forName="Accent" refType="w" fact="0"/>
                      <dgm:constr type="t" for="ch" forName="Accent" refType="h" fact="0"/>
                      <dgm:constr type="h" for="ch" forName="Accent" refType="w" refFor="ch" refForName="Accent"/>
                      <dgm:constr type="w" for="ch" forName="Accent" refType="w" fact="0.5063"/>
                      <dgm:constr type="l" for="ch" forName="Parent" refType="w" fact="0.0557"/>
                      <dgm:constr type="t" for="ch" forName="Parent" refType="h" fact="0.11"/>
                      <dgm:constr type="h" for="ch" forName="Parent" refType="w" refFor="ch" refForName="Parent"/>
                      <dgm:constr type="w" for="ch" forName="Parent" refType="w" fact="0.3949"/>
                      <dgm:constr type="l" for="ch" forName="Image" refType="w" fact="0.3773"/>
                      <dgm:constr type="t" for="ch" forName="Image" refType="h" fact="0.035"/>
                      <dgm:constr type="h" for="ch" forName="Image" refType="h" fact="0.93"/>
                      <dgm:constr type="w" for="ch" forName="Image" refType="w" fact="0.6227"/>
                    </dgm:constrLst>
                  </dgm:else>
                </dgm:choose>
              </dgm:if>
              <dgm:else name="Name11">
                <dgm:choose name="Name12">
                  <dgm:if name="Name13" func="var" arg="dir" op="equ" val="norm">
                    <dgm:choose name="Name14">
                      <dgm:if name="Name1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1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17">
                    <dgm:choose name="Name18">
                      <dgm:if name="Name1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2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2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27">
                <dgm:choose name="Name28">
                  <dgm:if name="Name2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3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layoutNode name="Accent" styleLbl="alignNode1">
          <dgm:varLst>
            <dgm:chMax val="0"/>
            <dgm:chPref val="0"/>
          </dgm:varLst>
          <dgm:alg type="sp"/>
          <dgm:shape xmlns:r="http://schemas.openxmlformats.org/officeDocument/2006/relationships" type="donut" r:blip="">
            <dgm:adjLst>
              <dgm:adj idx="1" val="0.1101"/>
            </dgm:adjLst>
          </dgm:shape>
          <dgm:presOf/>
        </dgm:layoutNode>
        <dgm:layoutNode name="Image" styleLbl="bgImgPlace1">
          <dgm:varLst>
            <dgm:chMax val="0"/>
            <dgm:chPref val="0"/>
            <dgm:bulletEnabled val="1"/>
          </dgm:varLst>
          <dgm:alg type="sp"/>
          <dgm:shape xmlns:r="http://schemas.openxmlformats.org/officeDocument/2006/relationships" type="rect" r:blip="" blipPhldr="1">
            <dgm:adjLst/>
          </dgm:shape>
          <dgm:presOf/>
        </dgm:layoutNode>
        <dgm:layoutNode name="Parent" styleLbl="fgAccFollowNode1">
          <dgm:varLst>
            <dgm:chMax val="0"/>
            <dgm:chPref val="0"/>
            <dgm:bulletEnabled val="1"/>
          </dgm:varLst>
          <dgm:alg type="tx">
            <dgm:param type="txAnchorVertCh" val="mid"/>
          </dgm:alg>
          <dgm:shape xmlns:r="http://schemas.openxmlformats.org/officeDocument/2006/relationships" type="ellipse"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Space">
          <dgm:varLst>
            <dgm:chMax val="0"/>
            <dgm:chPref val="0"/>
          </dgm:varLst>
          <dgm:alg type="sp"/>
          <dgm:shape xmlns:r="http://schemas.openxmlformats.org/officeDocument/2006/relationships" r:blip="">
            <dgm:adjLst/>
          </dgm:shape>
          <dgm:presOf/>
        </dgm:layoutNode>
      </dgm:layoutNode>
      <dgm:forEach name="Name31" axis="followSib" ptType="sibTrans" cnt="1">
        <dgm:layoutNode name="ConnectorComposite">
          <dgm:alg type="composite">
            <dgm:param type="ar" val=".4"/>
          </dgm:alg>
          <dgm:shape xmlns:r="http://schemas.openxmlformats.org/officeDocument/2006/relationships" r:blip="">
            <dgm:adjLst/>
          </dgm:shape>
          <dgm:constrLst>
            <dgm:constr type="l" for="ch" forName="TopSpacing" refType="w" fact="0"/>
            <dgm:constr type="t" for="ch" forName="TopSpacing" refType="h" fact="0"/>
            <dgm:constr type="h" for="ch" forName="TopSpacing" refType="h" fact="0.3"/>
            <dgm:constr type="w" for="ch" forName="TopSpacing" refType="w"/>
            <dgm:constr type="l" for="ch" forName="Connector" refType="w" fact="0"/>
            <dgm:constr type="t" for="ch" forName="Connector" refType="h" fact="0.3"/>
            <dgm:constr type="h" for="ch" forName="Connector" refType="h" fact="0.4"/>
            <dgm:constr type="w" for="ch" forName="Connector" refType="h" refFor="ch" refForName="Connector"/>
            <dgm:constr type="l" for="ch" forName="BottomSpacing" refType="w" fact="0"/>
            <dgm:constr type="t" for="ch" forName="BottomSpacing" refType="h" fact="0.7"/>
            <dgm:constr type="h" for="ch" forName="BottomSpacing" refType="h" fact="0.3"/>
            <dgm:constr type="w" for="ch" forName="BottomSpacing" refType="w"/>
          </dgm:constrLst>
          <dgm:layoutNode name="TopSpacing">
            <dgm:alg type="sp"/>
            <dgm:shape xmlns:r="http://schemas.openxmlformats.org/officeDocument/2006/relationships" r:blip="">
              <dgm:adjLst/>
            </dgm:shape>
          </dgm:layoutNode>
          <dgm:layoutNode name="Connector" styleLbl="alignNode1">
            <dgm:alg type="sp"/>
            <dgm:shape xmlns:r="http://schemas.openxmlformats.org/officeDocument/2006/relationships" type="flowChartConnector" r:blip="">
              <dgm:adjLst/>
            </dgm:shape>
            <dgm:presOf/>
          </dgm:layoutNode>
          <dgm:layoutNode name="BottomSpacing">
            <dgm:alg type="sp"/>
            <dgm:shape xmlns:r="http://schemas.openxmlformats.org/officeDocument/2006/relationships" r:blip="">
              <dgm:adjLst/>
            </dgm:shape>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4673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90351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472290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57466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735491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17389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247083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055662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186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5694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6254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200418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537655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8/6/2023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247560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30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0708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288381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535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304822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58507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42993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442586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58439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400692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1222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639803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184DA70-C731-4C70-880D-CCD4705E623C}" type="datetime1">
              <a:rPr lang="en-US" smtClean="0"/>
              <a:t>8/6/2023</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A98EE3D-8CD1-4C3F-BD1C-C98C9596463C}"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8121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61944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482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639124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8/6/2023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78549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718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5954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2975509"/>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567468"/>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97821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1730152"/>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5972309"/>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73436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4108931"/>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24076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971179"/>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8/6/2023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4385938"/>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978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8/6/2023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3213376"/>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8/6/2023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59368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1618365"/>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70696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004743"/>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753395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647094880"/>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1077170"/>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8/6/2023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4795479"/>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8/6/2023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8177107"/>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98894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70878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60397451"/>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33824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5961946"/>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42261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7064346"/>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8/6/2023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5868238"/>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78501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09837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8369682"/>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464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58842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1383656"/>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49704801"/>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7998392"/>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26865432"/>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7266105"/>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6254128"/>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30085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02784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4013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4.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8/6/2023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15759162"/>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8/6/2023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24978469"/>
      </p:ext>
    </p:extLst>
  </p:cSld>
  <p:clrMap bg1="dk1" tx1="lt1" bg2="dk2" tx2="lt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2D6E202-B606-4609-B914-27C9371A1F6D}" type="datetime1">
              <a:rPr lang="en-US" smtClean="0"/>
              <a:t>8/6/2023</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112077"/>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8/6/2023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674579751"/>
      </p:ext>
    </p:extLst>
  </p:cSld>
  <p:clrMap bg1="dk1" tx1="lt1" bg2="dk2" tx2="lt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 id="2147484176" r:id="rId12"/>
    <p:sldLayoutId id="2147484177" r:id="rId13"/>
    <p:sldLayoutId id="2147484178" r:id="rId14"/>
    <p:sldLayoutId id="2147484179" r:id="rId15"/>
    <p:sldLayoutId id="2147484180" r:id="rId16"/>
    <p:sldLayoutId id="2147484181"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8/6/2023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19613413"/>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 id="2147484195" r:id="rId13"/>
    <p:sldLayoutId id="2147484196" r:id="rId14"/>
    <p:sldLayoutId id="2147484197" r:id="rId15"/>
    <p:sldLayoutId id="214748419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hyperlink" Target="http://stats.stackexchange.com/questions/125662/geocoded-node-map-visualizers" TargetMode="Externa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tableautim.com/playlist/tableau-explained?93997e09_page=2" TargetMode="External"/><Relationship Id="rId2" Type="http://schemas.openxmlformats.org/officeDocument/2006/relationships/image" Target="../media/image12.jpg"/><Relationship Id="rId1" Type="http://schemas.openxmlformats.org/officeDocument/2006/relationships/slideLayout" Target="../slideLayouts/slideLayout47.xml"/><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www.flickr.com/photos/141573413@N04/42099499622" TargetMode="External"/><Relationship Id="rId7" Type="http://schemas.openxmlformats.org/officeDocument/2006/relationships/diagramColors" Target="../diagrams/colors4.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44498" y="0"/>
            <a:ext cx="10058400" cy="3892168"/>
          </a:xfrm>
        </p:spPr>
        <p:txBody>
          <a:bodyPr anchor="ctr">
            <a:normAutofit/>
          </a:bodyPr>
          <a:lstStyle/>
          <a:p>
            <a:pPr lvl="0"/>
            <a:r>
              <a:rPr lang="en-US" sz="8800" i="1" dirty="0">
                <a:solidFill>
                  <a:schemeClr val="tx1"/>
                </a:solidFill>
              </a:rPr>
              <a:t>DATA ANALYTICS</a:t>
            </a:r>
          </a:p>
        </p:txBody>
      </p:sp>
      <p:sp>
        <p:nvSpPr>
          <p:cNvPr id="4" name="TextBox 3">
            <a:extLst>
              <a:ext uri="{FF2B5EF4-FFF2-40B4-BE49-F238E27FC236}">
                <a16:creationId xmlns:a16="http://schemas.microsoft.com/office/drawing/2014/main" id="{F416AB9D-4CF9-D215-9BA4-6039C981034C}"/>
              </a:ext>
            </a:extLst>
          </p:cNvPr>
          <p:cNvSpPr txBox="1"/>
          <p:nvPr/>
        </p:nvSpPr>
        <p:spPr>
          <a:xfrm>
            <a:off x="5107259" y="3892168"/>
            <a:ext cx="5667677" cy="3477875"/>
          </a:xfrm>
          <a:prstGeom prst="rect">
            <a:avLst/>
          </a:prstGeom>
          <a:noFill/>
        </p:spPr>
        <p:txBody>
          <a:bodyPr wrap="square" rtlCol="0">
            <a:spAutoFit/>
          </a:bodyPr>
          <a:lstStyle/>
          <a:p>
            <a:r>
              <a:rPr lang="en-US" sz="2800" b="1" dirty="0">
                <a:solidFill>
                  <a:schemeClr val="accent6">
                    <a:lumMod val="75000"/>
                  </a:schemeClr>
                </a:solidFill>
              </a:rPr>
              <a:t>TEAM MEMBERS:</a:t>
            </a:r>
          </a:p>
          <a:p>
            <a:endParaRPr lang="en-US" sz="2800" b="1" dirty="0">
              <a:solidFill>
                <a:schemeClr val="accent6">
                  <a:lumMod val="75000"/>
                </a:schemeClr>
              </a:solidFill>
            </a:endParaRPr>
          </a:p>
          <a:p>
            <a:r>
              <a:rPr lang="en-US" sz="2400" dirty="0">
                <a:solidFill>
                  <a:schemeClr val="accent5">
                    <a:lumMod val="75000"/>
                  </a:schemeClr>
                </a:solidFill>
              </a:rPr>
              <a:t>G.Shanmukhi </a:t>
            </a:r>
            <a:r>
              <a:rPr lang="en-US" sz="2400" dirty="0" err="1">
                <a:solidFill>
                  <a:schemeClr val="accent5">
                    <a:lumMod val="75000"/>
                  </a:schemeClr>
                </a:solidFill>
              </a:rPr>
              <a:t>Srivalli</a:t>
            </a:r>
            <a:r>
              <a:rPr lang="en-US" sz="2400" dirty="0">
                <a:solidFill>
                  <a:schemeClr val="accent5">
                    <a:lumMod val="75000"/>
                  </a:schemeClr>
                </a:solidFill>
              </a:rPr>
              <a:t> (20NM1A0224)</a:t>
            </a:r>
          </a:p>
          <a:p>
            <a:r>
              <a:rPr lang="en-US" sz="2400" dirty="0">
                <a:solidFill>
                  <a:schemeClr val="accent5">
                    <a:lumMod val="75000"/>
                  </a:schemeClr>
                </a:solidFill>
              </a:rPr>
              <a:t>K.Visalakshi (20NM1A0239)</a:t>
            </a:r>
          </a:p>
          <a:p>
            <a:r>
              <a:rPr lang="en-US" sz="2400" dirty="0" err="1">
                <a:solidFill>
                  <a:schemeClr val="accent5">
                    <a:lumMod val="75000"/>
                  </a:schemeClr>
                </a:solidFill>
              </a:rPr>
              <a:t>G.Sunitha</a:t>
            </a:r>
            <a:r>
              <a:rPr lang="en-US" sz="2400" dirty="0">
                <a:solidFill>
                  <a:schemeClr val="accent5">
                    <a:lumMod val="75000"/>
                  </a:schemeClr>
                </a:solidFill>
              </a:rPr>
              <a:t> (20NM1A0233)</a:t>
            </a:r>
          </a:p>
          <a:p>
            <a:r>
              <a:rPr lang="en-US" sz="2400" dirty="0">
                <a:solidFill>
                  <a:schemeClr val="accent5">
                    <a:lumMod val="75000"/>
                  </a:schemeClr>
                </a:solidFill>
              </a:rPr>
              <a:t>E.Keerthana Lakshmi (20NM1A0222)</a:t>
            </a:r>
          </a:p>
          <a:p>
            <a:endParaRPr lang="en-US" sz="2000" dirty="0">
              <a:solidFill>
                <a:schemeClr val="tx1">
                  <a:lumMod val="85000"/>
                  <a:lumOff val="15000"/>
                </a:schemeClr>
              </a:solidFill>
            </a:endParaRPr>
          </a:p>
          <a:p>
            <a:endParaRPr lang="en-US" sz="2400" dirty="0">
              <a:solidFill>
                <a:schemeClr val="tx1">
                  <a:lumMod val="85000"/>
                  <a:lumOff val="15000"/>
                </a:schemeClr>
              </a:solidFill>
            </a:endParaRPr>
          </a:p>
          <a:p>
            <a:endParaRPr lang="en-IN" sz="2400" dirty="0"/>
          </a:p>
        </p:txBody>
      </p:sp>
    </p:spTree>
    <p:extLst>
      <p:ext uri="{BB962C8B-B14F-4D97-AF65-F5344CB8AC3E}">
        <p14:creationId xmlns:p14="http://schemas.microsoft.com/office/powerpoint/2010/main" val="191714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1BE8-6044-C216-9B53-994E4DFC9F4A}"/>
              </a:ext>
            </a:extLst>
          </p:cNvPr>
          <p:cNvSpPr>
            <a:spLocks noGrp="1"/>
          </p:cNvSpPr>
          <p:nvPr>
            <p:ph type="title"/>
          </p:nvPr>
        </p:nvSpPr>
        <p:spPr>
          <a:xfrm>
            <a:off x="635365" y="179294"/>
            <a:ext cx="10905066" cy="1057835"/>
          </a:xfrm>
        </p:spPr>
        <p:txBody>
          <a:bodyPr>
            <a:normAutofit fontScale="90000"/>
          </a:bodyPr>
          <a:lstStyle/>
          <a:p>
            <a:r>
              <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How to perform SQL operations in data analytics?</a:t>
            </a: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Content Placeholder 2">
            <a:extLst>
              <a:ext uri="{FF2B5EF4-FFF2-40B4-BE49-F238E27FC236}">
                <a16:creationId xmlns:a16="http://schemas.microsoft.com/office/drawing/2014/main" id="{3D99495E-105D-B61E-3A91-875D41C7B4A7}"/>
              </a:ext>
            </a:extLst>
          </p:cNvPr>
          <p:cNvSpPr>
            <a:spLocks noGrp="1"/>
          </p:cNvSpPr>
          <p:nvPr>
            <p:ph idx="1"/>
          </p:nvPr>
        </p:nvSpPr>
        <p:spPr>
          <a:xfrm>
            <a:off x="3123002" y="1532965"/>
            <a:ext cx="8244245" cy="4831977"/>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SELECT and FROM form the foundation of all SQL queries. The most basic SQL query will involve these two commands and as the query gets more complex, more commands will be added on top of them. SELECT informs which columns you want to select whereas FROM specifies which table you want to query the data from.</a:t>
            </a:r>
            <a:endParaRPr lang="en-IN" sz="28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23522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D03E18B-5411-0DF8-FB9A-F44FE23B86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82" y="179294"/>
            <a:ext cx="11636189" cy="6454588"/>
          </a:xfrm>
          <a:prstGeom prst="rect">
            <a:avLst/>
          </a:prstGeom>
        </p:spPr>
      </p:pic>
      <p:sp>
        <p:nvSpPr>
          <p:cNvPr id="5" name="Text Placeholder 4">
            <a:extLst>
              <a:ext uri="{FF2B5EF4-FFF2-40B4-BE49-F238E27FC236}">
                <a16:creationId xmlns:a16="http://schemas.microsoft.com/office/drawing/2014/main" id="{60AE30AB-A635-8A8A-A7EC-E1236AFBBFA1}"/>
              </a:ext>
            </a:extLst>
          </p:cNvPr>
          <p:cNvSpPr>
            <a:spLocks noGrp="1"/>
          </p:cNvSpPr>
          <p:nvPr>
            <p:ph type="body" idx="1"/>
          </p:nvPr>
        </p:nvSpPr>
        <p:spPr>
          <a:xfrm>
            <a:off x="684709" y="514455"/>
            <a:ext cx="4185623" cy="576262"/>
          </a:xfrm>
        </p:spPr>
        <p:txBody>
          <a:bodyPr/>
          <a:lstStyle/>
          <a:p>
            <a:r>
              <a:rPr lang="en-US" dirty="0"/>
              <a:t>VISUALIZATION</a:t>
            </a:r>
            <a:endParaRPr lang="en-IN" dirty="0"/>
          </a:p>
        </p:txBody>
      </p:sp>
      <p:sp>
        <p:nvSpPr>
          <p:cNvPr id="6" name="Content Placeholder 5">
            <a:extLst>
              <a:ext uri="{FF2B5EF4-FFF2-40B4-BE49-F238E27FC236}">
                <a16:creationId xmlns:a16="http://schemas.microsoft.com/office/drawing/2014/main" id="{2DBCA9EF-9A52-B5E7-8B45-A5A5A2FC8C22}"/>
              </a:ext>
            </a:extLst>
          </p:cNvPr>
          <p:cNvSpPr>
            <a:spLocks noGrp="1"/>
          </p:cNvSpPr>
          <p:nvPr>
            <p:ph sz="half" idx="2"/>
          </p:nvPr>
        </p:nvSpPr>
        <p:spPr>
          <a:xfrm>
            <a:off x="379909" y="3140656"/>
            <a:ext cx="4185623" cy="3304117"/>
          </a:xfrm>
        </p:spPr>
        <p:txBody>
          <a:bodyPr/>
          <a:lstStyle/>
          <a:p>
            <a:r>
              <a:rPr lang="en-US" dirty="0"/>
              <a:t>Data visualization is the representation of data through use of common graphics, such as charts, plots, infographics, and even animations. These visual displays of information communicate complex data relationships and data-driven insights in a way that is easy to understand.</a:t>
            </a:r>
            <a:endParaRPr lang="en-IN" dirty="0"/>
          </a:p>
        </p:txBody>
      </p:sp>
      <p:sp>
        <p:nvSpPr>
          <p:cNvPr id="7" name="Text Placeholder 6">
            <a:extLst>
              <a:ext uri="{FF2B5EF4-FFF2-40B4-BE49-F238E27FC236}">
                <a16:creationId xmlns:a16="http://schemas.microsoft.com/office/drawing/2014/main" id="{77A26D19-C924-8B7F-3E9D-D8F878DFF7BB}"/>
              </a:ext>
            </a:extLst>
          </p:cNvPr>
          <p:cNvSpPr>
            <a:spLocks noGrp="1"/>
          </p:cNvSpPr>
          <p:nvPr>
            <p:ph type="body" sz="quarter" idx="3"/>
          </p:nvPr>
        </p:nvSpPr>
        <p:spPr>
          <a:xfrm>
            <a:off x="6451019" y="514455"/>
            <a:ext cx="4185618" cy="576262"/>
          </a:xfrm>
        </p:spPr>
        <p:txBody>
          <a:bodyPr/>
          <a:lstStyle/>
          <a:p>
            <a:r>
              <a:rPr lang="en-US" dirty="0"/>
              <a:t>GRAPH VISUALIZATION</a:t>
            </a:r>
            <a:endParaRPr lang="en-IN" dirty="0"/>
          </a:p>
        </p:txBody>
      </p:sp>
      <p:sp>
        <p:nvSpPr>
          <p:cNvPr id="8" name="Content Placeholder 7">
            <a:extLst>
              <a:ext uri="{FF2B5EF4-FFF2-40B4-BE49-F238E27FC236}">
                <a16:creationId xmlns:a16="http://schemas.microsoft.com/office/drawing/2014/main" id="{DFC6D180-5F2D-1ACC-8161-51BD101CAA3F}"/>
              </a:ext>
            </a:extLst>
          </p:cNvPr>
          <p:cNvSpPr>
            <a:spLocks noGrp="1"/>
          </p:cNvSpPr>
          <p:nvPr>
            <p:ph sz="quarter" idx="4"/>
          </p:nvPr>
        </p:nvSpPr>
        <p:spPr>
          <a:xfrm>
            <a:off x="7033726" y="3140656"/>
            <a:ext cx="4185617" cy="3304117"/>
          </a:xfrm>
        </p:spPr>
        <p:txBody>
          <a:bodyPr/>
          <a:lstStyle/>
          <a:p>
            <a:r>
              <a:rPr lang="en-US" dirty="0"/>
              <a:t>Graph visualization, also called link analysis or network visualization, is a way to visually represent connections between entities in data. The most effective way to visualize graphs is through a node-link model, where nodes represent entities and links represent connections</a:t>
            </a:r>
            <a:endParaRPr lang="en-IN" dirty="0"/>
          </a:p>
        </p:txBody>
      </p:sp>
    </p:spTree>
    <p:extLst>
      <p:ext uri="{BB962C8B-B14F-4D97-AF65-F5344CB8AC3E}">
        <p14:creationId xmlns:p14="http://schemas.microsoft.com/office/powerpoint/2010/main" val="313715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2ACE-5E60-C714-1ADE-C537258F1979}"/>
              </a:ext>
            </a:extLst>
          </p:cNvPr>
          <p:cNvSpPr>
            <a:spLocks noGrp="1"/>
          </p:cNvSpPr>
          <p:nvPr>
            <p:ph type="title"/>
          </p:nvPr>
        </p:nvSpPr>
        <p:spPr>
          <a:xfrm>
            <a:off x="1791945" y="609793"/>
            <a:ext cx="9613861" cy="1080938"/>
          </a:xfrm>
        </p:spPr>
        <p:txBody>
          <a:bodyPr>
            <a:normAutofit/>
          </a:bodyPr>
          <a:lstStyle/>
          <a:p>
            <a:r>
              <a:rPr lang="en-US" sz="5400" dirty="0"/>
              <a:t>WORKSHEETS:</a:t>
            </a:r>
            <a:endParaRPr lang="en-IN" sz="5400" dirty="0"/>
          </a:p>
        </p:txBody>
      </p:sp>
      <p:pic>
        <p:nvPicPr>
          <p:cNvPr id="8" name="Picture 7">
            <a:extLst>
              <a:ext uri="{FF2B5EF4-FFF2-40B4-BE49-F238E27FC236}">
                <a16:creationId xmlns:a16="http://schemas.microsoft.com/office/drawing/2014/main" id="{B10ACC3B-B07B-5FF9-32B1-E0DB6D07DA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80097" y="1806665"/>
            <a:ext cx="8396234" cy="4722882"/>
          </a:xfrm>
          <a:prstGeom prst="rect">
            <a:avLst/>
          </a:prstGeom>
          <a:solidFill>
            <a:srgbClr val="FFFFFF">
              <a:shade val="85000"/>
            </a:srgbClr>
          </a:solidFill>
          <a:ln w="101600" cap="sq">
            <a:solidFill>
              <a:srgbClr val="FDFDFD"/>
            </a:solidFill>
            <a:miter lim="800000"/>
          </a:ln>
          <a:effectLst>
            <a:outerShdw blurRad="63500" sx="102000" sy="102000" algn="ctr" rotWithShape="0">
              <a:prstClr val="black">
                <a:alpha val="40000"/>
              </a:prstClr>
            </a:outerShdw>
            <a:reflection blurRad="6350" stA="50000" endA="275" endPos="40000" dist="101600" dir="5400000" sy="-100000" algn="bl" rotWithShape="0"/>
          </a:effectLst>
          <a:scene3d>
            <a:camera prst="perspectiveAbove"/>
            <a:lightRig rig="twoPt" dir="t">
              <a:rot lat="0" lon="0" rev="7200000"/>
            </a:lightRig>
          </a:scene3d>
          <a:sp3d prstMaterial="matte">
            <a:bevelT w="22860" h="12700"/>
            <a:contourClr>
              <a:srgbClr val="FFFFFF"/>
            </a:contourClr>
          </a:sp3d>
        </p:spPr>
      </p:pic>
      <p:sp>
        <p:nvSpPr>
          <p:cNvPr id="9" name="TextBox 8">
            <a:extLst>
              <a:ext uri="{FF2B5EF4-FFF2-40B4-BE49-F238E27FC236}">
                <a16:creationId xmlns:a16="http://schemas.microsoft.com/office/drawing/2014/main" id="{C310FB60-F0F6-9ADF-875B-944D54FFB92B}"/>
              </a:ext>
            </a:extLst>
          </p:cNvPr>
          <p:cNvSpPr txBox="1"/>
          <p:nvPr/>
        </p:nvSpPr>
        <p:spPr>
          <a:xfrm>
            <a:off x="1680097" y="6627168"/>
            <a:ext cx="8396234" cy="230832"/>
          </a:xfrm>
          <a:prstGeom prst="rect">
            <a:avLst/>
          </a:prstGeom>
          <a:noFill/>
          <a:effectLst>
            <a:outerShdw blurRad="63500" sx="102000" sy="102000" algn="ctr" rotWithShape="0">
              <a:prstClr val="black">
                <a:alpha val="40000"/>
              </a:prstClr>
            </a:outerShdw>
            <a:reflection blurRad="6350" stA="50000" endA="275" endPos="40000" dist="101600" dir="5400000" sy="-100000" algn="bl" rotWithShape="0"/>
          </a:effectLst>
          <a:scene3d>
            <a:camera prst="perspectiveAbove"/>
            <a:lightRig rig="threePt" dir="t"/>
          </a:scene3d>
        </p:spPr>
        <p:txBody>
          <a:bodyPr wrap="square" rtlCol="0">
            <a:spAutoFit/>
          </a:bodyPr>
          <a:lstStyle/>
          <a:p>
            <a:r>
              <a:rPr lang="en-IN" sz="900">
                <a:hlinkClick r:id="rId3" tooltip="https://www.tableautim.com/playlist/tableau-explained?93997e09_page=2"/>
              </a:rPr>
              <a:t>This Photo</a:t>
            </a:r>
            <a:r>
              <a:rPr lang="en-IN" sz="900"/>
              <a:t> by Unknown Author is licensed under </a:t>
            </a:r>
            <a:r>
              <a:rPr lang="en-IN" sz="900">
                <a:hlinkClick r:id="rId4" tooltip="https://creativecommons.org/licenses/by-nc-nd/3.0/"/>
              </a:rPr>
              <a:t>CC BY-NC-ND</a:t>
            </a:r>
            <a:endParaRPr lang="en-IN" sz="900"/>
          </a:p>
        </p:txBody>
      </p:sp>
    </p:spTree>
    <p:extLst>
      <p:ext uri="{BB962C8B-B14F-4D97-AF65-F5344CB8AC3E}">
        <p14:creationId xmlns:p14="http://schemas.microsoft.com/office/powerpoint/2010/main" val="3334056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F83E577-FA6C-A079-1299-6D78E70A8D0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753" y="98612"/>
            <a:ext cx="12030635" cy="6722828"/>
          </a:xfrm>
        </p:spPr>
      </p:pic>
    </p:spTree>
    <p:extLst>
      <p:ext uri="{BB962C8B-B14F-4D97-AF65-F5344CB8AC3E}">
        <p14:creationId xmlns:p14="http://schemas.microsoft.com/office/powerpoint/2010/main" val="62492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8C3079-F090-7E0E-FBEE-8585506847C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7226" y="63260"/>
            <a:ext cx="12031005" cy="6705093"/>
          </a:xfrm>
        </p:spPr>
      </p:pic>
    </p:spTree>
    <p:extLst>
      <p:ext uri="{BB962C8B-B14F-4D97-AF65-F5344CB8AC3E}">
        <p14:creationId xmlns:p14="http://schemas.microsoft.com/office/powerpoint/2010/main" val="127600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969D22F-9C8B-C37D-2E0E-34711D9BB1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144" y="80684"/>
            <a:ext cx="12015422" cy="6687669"/>
          </a:xfrm>
        </p:spPr>
      </p:pic>
    </p:spTree>
    <p:extLst>
      <p:ext uri="{BB962C8B-B14F-4D97-AF65-F5344CB8AC3E}">
        <p14:creationId xmlns:p14="http://schemas.microsoft.com/office/powerpoint/2010/main" val="152451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1666510-5642-F6EF-6E97-715E8D31211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843" y="89648"/>
            <a:ext cx="12025573" cy="6687670"/>
          </a:xfrm>
        </p:spPr>
      </p:pic>
    </p:spTree>
    <p:extLst>
      <p:ext uri="{BB962C8B-B14F-4D97-AF65-F5344CB8AC3E}">
        <p14:creationId xmlns:p14="http://schemas.microsoft.com/office/powerpoint/2010/main" val="197344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1233D66-D7E1-755F-A0E6-15D41CF6B8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639" y="80682"/>
            <a:ext cx="12031679" cy="6696635"/>
          </a:xfrm>
        </p:spPr>
      </p:pic>
    </p:spTree>
    <p:extLst>
      <p:ext uri="{BB962C8B-B14F-4D97-AF65-F5344CB8AC3E}">
        <p14:creationId xmlns:p14="http://schemas.microsoft.com/office/powerpoint/2010/main" val="42848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5C6996B-2E67-31B8-A9E7-13D3EE77D8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1717" y="71718"/>
            <a:ext cx="12030635" cy="6742491"/>
          </a:xfrm>
        </p:spPr>
      </p:pic>
    </p:spTree>
    <p:extLst>
      <p:ext uri="{BB962C8B-B14F-4D97-AF65-F5344CB8AC3E}">
        <p14:creationId xmlns:p14="http://schemas.microsoft.com/office/powerpoint/2010/main" val="3961099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C85E-8699-2ABC-EFE1-484154A0AD47}"/>
              </a:ext>
            </a:extLst>
          </p:cNvPr>
          <p:cNvSpPr>
            <a:spLocks noGrp="1"/>
          </p:cNvSpPr>
          <p:nvPr>
            <p:ph type="title"/>
          </p:nvPr>
        </p:nvSpPr>
        <p:spPr>
          <a:xfrm>
            <a:off x="677334" y="609600"/>
            <a:ext cx="10528548" cy="1320800"/>
          </a:xfrm>
        </p:spPr>
        <p:txBody>
          <a:bodyPr>
            <a:normAutofit/>
          </a:bodyPr>
          <a:lstStyle/>
          <a:p>
            <a:r>
              <a:rPr lang="en-US" sz="4000" b="1" dirty="0">
                <a:ln w="12700" cmpd="sng">
                  <a:solidFill>
                    <a:schemeClr val="tx1"/>
                  </a:solidFill>
                  <a:prstDash val="solid"/>
                </a:ln>
                <a:solidFill>
                  <a:schemeClr val="bg2"/>
                </a:solidFill>
              </a:rPr>
              <a:t>How to Create a Dashboard using Data Analytics ?</a:t>
            </a:r>
            <a:endParaRPr lang="en-IN" sz="4000" b="1" dirty="0">
              <a:ln w="12700" cmpd="sng">
                <a:solidFill>
                  <a:schemeClr val="tx1"/>
                </a:solidFill>
                <a:prstDash val="solid"/>
              </a:ln>
              <a:solidFill>
                <a:schemeClr val="bg2"/>
              </a:solidFill>
            </a:endParaRPr>
          </a:p>
        </p:txBody>
      </p:sp>
      <p:sp>
        <p:nvSpPr>
          <p:cNvPr id="3" name="Content Placeholder 2">
            <a:extLst>
              <a:ext uri="{FF2B5EF4-FFF2-40B4-BE49-F238E27FC236}">
                <a16:creationId xmlns:a16="http://schemas.microsoft.com/office/drawing/2014/main" id="{57A32E9C-9E08-3283-9EE0-E14F45268BC7}"/>
              </a:ext>
            </a:extLst>
          </p:cNvPr>
          <p:cNvSpPr>
            <a:spLocks noGrp="1"/>
          </p:cNvSpPr>
          <p:nvPr>
            <p:ph idx="1"/>
          </p:nvPr>
        </p:nvSpPr>
        <p:spPr>
          <a:xfrm>
            <a:off x="547345" y="2581931"/>
            <a:ext cx="10788525" cy="4087810"/>
          </a:xfrm>
        </p:spPr>
        <p:txBody>
          <a:bodyPr>
            <a:normAutofit/>
            <a:scene3d>
              <a:camera prst="orthographicFront"/>
              <a:lightRig rig="soft" dir="t">
                <a:rot lat="0" lon="0" rev="15600000"/>
              </a:lightRig>
            </a:scene3d>
            <a:sp3d extrusionH="57150" prstMaterial="softEdge">
              <a:bevelT w="25400" h="38100"/>
            </a:sp3d>
          </a:bodyPr>
          <a:lstStyle/>
          <a:p>
            <a:r>
              <a:rPr lang="en-US" sz="2800" b="1" dirty="0">
                <a:ln>
                  <a:solidFill>
                    <a:schemeClr val="accent1">
                      <a:lumMod val="60000"/>
                      <a:lumOff val="40000"/>
                    </a:schemeClr>
                  </a:solidFill>
                </a:ln>
                <a:solidFill>
                  <a:schemeClr val="accent1">
                    <a:lumMod val="50000"/>
                  </a:schemeClr>
                </a:solidFill>
              </a:rPr>
              <a:t>1.Sign in to your Google Analytics account.</a:t>
            </a:r>
          </a:p>
          <a:p>
            <a:r>
              <a:rPr lang="en-US" sz="2800" b="1" dirty="0">
                <a:ln>
                  <a:solidFill>
                    <a:schemeClr val="accent1">
                      <a:lumMod val="60000"/>
                      <a:lumOff val="40000"/>
                    </a:schemeClr>
                  </a:solidFill>
                </a:ln>
                <a:solidFill>
                  <a:schemeClr val="accent1">
                    <a:lumMod val="50000"/>
                  </a:schemeClr>
                </a:solidFill>
              </a:rPr>
              <a:t>2.Select your desired view from the provided list.</a:t>
            </a:r>
          </a:p>
          <a:p>
            <a:r>
              <a:rPr lang="en-US" sz="2800" b="1" dirty="0">
                <a:ln>
                  <a:solidFill>
                    <a:schemeClr val="accent1">
                      <a:lumMod val="60000"/>
                      <a:lumOff val="40000"/>
                    </a:schemeClr>
                  </a:solidFill>
                </a:ln>
                <a:solidFill>
                  <a:schemeClr val="accent1">
                    <a:lumMod val="50000"/>
                  </a:schemeClr>
                </a:solidFill>
              </a:rPr>
              <a:t>3.On the left hand side, click on the Customization dropdown.</a:t>
            </a:r>
          </a:p>
          <a:p>
            <a:r>
              <a:rPr lang="en-US" sz="2800" b="1" dirty="0">
                <a:ln>
                  <a:solidFill>
                    <a:schemeClr val="accent1">
                      <a:lumMod val="60000"/>
                      <a:lumOff val="40000"/>
                    </a:schemeClr>
                  </a:solidFill>
                </a:ln>
                <a:solidFill>
                  <a:schemeClr val="accent1">
                    <a:lumMod val="50000"/>
                  </a:schemeClr>
                </a:solidFill>
              </a:rPr>
              <a:t>4.Click 'Dashboards’.</a:t>
            </a:r>
          </a:p>
          <a:p>
            <a:r>
              <a:rPr lang="en-US" sz="2800" b="1" dirty="0">
                <a:ln>
                  <a:solidFill>
                    <a:schemeClr val="accent1">
                      <a:lumMod val="60000"/>
                      <a:lumOff val="40000"/>
                    </a:schemeClr>
                  </a:solidFill>
                </a:ln>
                <a:solidFill>
                  <a:schemeClr val="accent1">
                    <a:lumMod val="50000"/>
                  </a:schemeClr>
                </a:solidFill>
              </a:rPr>
              <a:t>5.Click the read 'Create' button to create a new dashboard.</a:t>
            </a:r>
            <a:endParaRPr lang="en-IN" sz="2800" b="1" dirty="0">
              <a:ln>
                <a:solidFill>
                  <a:schemeClr val="accent1">
                    <a:lumMod val="60000"/>
                    <a:lumOff val="40000"/>
                  </a:schemeClr>
                </a:solidFill>
              </a:ln>
              <a:solidFill>
                <a:schemeClr val="accent1">
                  <a:lumMod val="50000"/>
                </a:schemeClr>
              </a:solidFill>
            </a:endParaRPr>
          </a:p>
        </p:txBody>
      </p:sp>
    </p:spTree>
    <p:extLst>
      <p:ext uri="{BB962C8B-B14F-4D97-AF65-F5344CB8AC3E}">
        <p14:creationId xmlns:p14="http://schemas.microsoft.com/office/powerpoint/2010/main" val="47342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Upward Trend">
                <a:extLst>
                  <a:ext uri="{FF2B5EF4-FFF2-40B4-BE49-F238E27FC236}">
                    <a16:creationId xmlns:a16="http://schemas.microsoft.com/office/drawing/2014/main" id="{BD2E3513-1132-D558-B720-915E6DFF6219}"/>
                  </a:ext>
                </a:extLst>
              </p:cNvPr>
              <p:cNvGraphicFramePr>
                <a:graphicFrameLocks/>
              </p:cNvGraphicFramePr>
              <p:nvPr>
                <p:extLst>
                  <p:ext uri="{D42A27DB-BD31-4B8C-83A1-F6EECF244321}">
                    <p14:modId xmlns:p14="http://schemas.microsoft.com/office/powerpoint/2010/main" val="2995513280"/>
                  </p:ext>
                </p:extLst>
              </p:nvPr>
            </p:nvGraphicFramePr>
            <p:xfrm>
              <a:off x="4363519" y="-973652"/>
              <a:ext cx="7470453" cy="7831652"/>
            </p:xfrm>
            <a:graphic>
              <a:graphicData uri="http://schemas.microsoft.com/office/drawing/2017/model3d">
                <am3d:model3d r:embed="rId2">
                  <am3d:spPr>
                    <a:xfrm>
                      <a:off x="0" y="0"/>
                      <a:ext cx="7470453" cy="7831652"/>
                    </a:xfrm>
                    <a:prstGeom prst="rect">
                      <a:avLst/>
                    </a:prstGeom>
                  </am3d:spPr>
                  <am3d:camera>
                    <am3d:pos x="0" y="0" z="65012918"/>
                    <am3d:up dx="0" dy="36000000" dz="0"/>
                    <am3d:lookAt x="0" y="0" z="0"/>
                    <am3d:perspective fov="2096150"/>
                  </am3d:camera>
                  <am3d:trans>
                    <am3d:meterPerModelUnit n="101711" d="1000000"/>
                    <am3d:preTrans dx="0" dy="-16609428" dz="0"/>
                    <am3d:scale>
                      <am3d:sx n="1000000" d="1000000"/>
                      <am3d:sy n="1000000" d="1000000"/>
                      <am3d:sz n="1000000" d="1000000"/>
                    </am3d:scale>
                    <am3d:rot ax="394035" ay="2653773" az="275461"/>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Upward Trend">
                <a:extLst>
                  <a:ext uri="{FF2B5EF4-FFF2-40B4-BE49-F238E27FC236}">
                    <a16:creationId xmlns:a16="http://schemas.microsoft.com/office/drawing/2014/main" id="{BD2E3513-1132-D558-B720-915E6DFF6219}"/>
                  </a:ext>
                </a:extLst>
              </p:cNvPr>
              <p:cNvPicPr>
                <a:picLocks noGrp="1" noRot="1" noChangeAspect="1" noMove="1" noResize="1" noEditPoints="1" noAdjustHandles="1" noChangeArrowheads="1" noChangeShapeType="1" noCrop="1"/>
              </p:cNvPicPr>
              <p:nvPr/>
            </p:nvPicPr>
            <p:blipFill>
              <a:blip r:embed="rId3"/>
              <a:stretch>
                <a:fillRect/>
              </a:stretch>
            </p:blipFill>
            <p:spPr>
              <a:xfrm>
                <a:off x="4363519" y="-973652"/>
                <a:ext cx="7470453" cy="7831652"/>
              </a:xfrm>
              <a:prstGeom prst="rect">
                <a:avLst/>
              </a:prstGeom>
            </p:spPr>
          </p:pic>
        </mc:Fallback>
      </mc:AlternateContent>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235109" y="-546343"/>
            <a:ext cx="7591120" cy="5478929"/>
          </a:xfrm>
          <a:effectLst>
            <a:glow rad="101600">
              <a:schemeClr val="tx1">
                <a:lumMod val="75000"/>
                <a:alpha val="60000"/>
              </a:schemeClr>
            </a:glow>
            <a:outerShdw blurRad="50800" dist="38100" dir="10800000" algn="r" rotWithShape="0">
              <a:prstClr val="black">
                <a:alpha val="40000"/>
              </a:prstClr>
            </a:outerShdw>
          </a:effectLst>
          <a:scene3d>
            <a:camera prst="orthographicFront"/>
            <a:lightRig rig="threePt" dir="t"/>
          </a:scene3d>
          <a:sp3d>
            <a:bevelT w="114300" prst="artDeco"/>
          </a:sp3d>
        </p:spPr>
        <p:txBody>
          <a:bodyPr>
            <a:noAutofit/>
          </a:bodyPr>
          <a:lstStyle/>
          <a:p>
            <a:pPr algn="ctr"/>
            <a:r>
              <a:rPr lang="en-US" sz="4400" dirty="0">
                <a:solidFill>
                  <a:schemeClr val="tx2"/>
                </a:solidFill>
              </a:rPr>
              <a:t>ANALYZING </a:t>
            </a:r>
            <a:br>
              <a:rPr lang="en-US" sz="4400" dirty="0">
                <a:solidFill>
                  <a:schemeClr val="tx2"/>
                </a:solidFill>
              </a:rPr>
            </a:br>
            <a:r>
              <a:rPr lang="en-US" sz="4400" dirty="0">
                <a:solidFill>
                  <a:schemeClr val="tx2"/>
                </a:solidFill>
              </a:rPr>
              <a:t>THE PERFORMANCE &amp; EFFICIENCY OF THE </a:t>
            </a:r>
            <a:br>
              <a:rPr lang="en-US" sz="4400" dirty="0">
                <a:solidFill>
                  <a:schemeClr val="tx2"/>
                </a:solidFill>
              </a:rPr>
            </a:br>
            <a:r>
              <a:rPr lang="en-US" sz="4400" dirty="0">
                <a:solidFill>
                  <a:schemeClr val="tx2"/>
                </a:solidFill>
              </a:rPr>
              <a:t>RADISSION HOTELS </a:t>
            </a:r>
            <a:br>
              <a:rPr lang="en-US" sz="4400" dirty="0">
                <a:solidFill>
                  <a:schemeClr val="tx2"/>
                </a:solidFill>
              </a:rPr>
            </a:br>
            <a:r>
              <a:rPr lang="en-US" sz="4400" dirty="0">
                <a:solidFill>
                  <a:schemeClr val="tx2"/>
                </a:solidFill>
              </a:rPr>
              <a:t>USING</a:t>
            </a:r>
            <a:br>
              <a:rPr lang="en-US" sz="4400" dirty="0">
                <a:solidFill>
                  <a:schemeClr val="tx2"/>
                </a:solidFill>
              </a:rPr>
            </a:br>
            <a:r>
              <a:rPr lang="en-US" sz="4400" dirty="0">
                <a:solidFill>
                  <a:schemeClr val="tx2"/>
                </a:solidFill>
              </a:rPr>
              <a:t> DATA VISUALIZATION TECHNIQUES</a:t>
            </a:r>
          </a:p>
        </p:txBody>
      </p:sp>
    </p:spTree>
    <p:extLst>
      <p:ext uri="{BB962C8B-B14F-4D97-AF65-F5344CB8AC3E}">
        <p14:creationId xmlns:p14="http://schemas.microsoft.com/office/powerpoint/2010/main" val="4043737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6C4EFC-E0E6-2B81-8BB8-3516DB2B2D19}"/>
              </a:ext>
            </a:extLst>
          </p:cNvPr>
          <p:cNvSpPr>
            <a:spLocks noGrp="1"/>
          </p:cNvSpPr>
          <p:nvPr>
            <p:ph type="title"/>
          </p:nvPr>
        </p:nvSpPr>
        <p:spPr>
          <a:xfrm>
            <a:off x="3895664" y="99462"/>
            <a:ext cx="3491254" cy="717176"/>
          </a:xfrm>
        </p:spPr>
        <p:txBody>
          <a:bodyPr/>
          <a:lstStyle/>
          <a:p>
            <a:r>
              <a:rPr lang="en-US" dirty="0"/>
              <a:t>DASHBOARDS:</a:t>
            </a:r>
            <a:endParaRPr lang="en-IN" dirty="0"/>
          </a:p>
        </p:txBody>
      </p:sp>
      <p:pic>
        <p:nvPicPr>
          <p:cNvPr id="8" name="Content Placeholder 7">
            <a:extLst>
              <a:ext uri="{FF2B5EF4-FFF2-40B4-BE49-F238E27FC236}">
                <a16:creationId xmlns:a16="http://schemas.microsoft.com/office/drawing/2014/main" id="{9B8C9727-B46C-A40C-F274-ECF1F59DE2F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9602" y="1567975"/>
            <a:ext cx="5471689" cy="5190563"/>
          </a:xfrm>
        </p:spPr>
      </p:pic>
      <p:pic>
        <p:nvPicPr>
          <p:cNvPr id="10" name="Content Placeholder 9">
            <a:extLst>
              <a:ext uri="{FF2B5EF4-FFF2-40B4-BE49-F238E27FC236}">
                <a16:creationId xmlns:a16="http://schemas.microsoft.com/office/drawing/2014/main" id="{951027E3-2F35-5697-7518-FC6D72019E1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7865"/>
          <a:stretch/>
        </p:blipFill>
        <p:spPr>
          <a:xfrm>
            <a:off x="5728447" y="1567975"/>
            <a:ext cx="6391835" cy="5190562"/>
          </a:xfrm>
        </p:spPr>
      </p:pic>
    </p:spTree>
    <p:extLst>
      <p:ext uri="{BB962C8B-B14F-4D97-AF65-F5344CB8AC3E}">
        <p14:creationId xmlns:p14="http://schemas.microsoft.com/office/powerpoint/2010/main" val="1861600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0DDA-2AF8-2672-9806-8FACA7DD472B}"/>
              </a:ext>
            </a:extLst>
          </p:cNvPr>
          <p:cNvSpPr>
            <a:spLocks noGrp="1"/>
          </p:cNvSpPr>
          <p:nvPr>
            <p:ph type="title"/>
          </p:nvPr>
        </p:nvSpPr>
        <p:spPr/>
        <p:txBody>
          <a:bodyPr/>
          <a:lstStyle/>
          <a:p>
            <a:r>
              <a:rPr lang="en-US" dirty="0"/>
              <a:t>How to create a story in tableau?</a:t>
            </a:r>
            <a:endParaRPr lang="en-IN" dirty="0"/>
          </a:p>
        </p:txBody>
      </p:sp>
      <p:sp>
        <p:nvSpPr>
          <p:cNvPr id="3" name="Content Placeholder 2">
            <a:extLst>
              <a:ext uri="{FF2B5EF4-FFF2-40B4-BE49-F238E27FC236}">
                <a16:creationId xmlns:a16="http://schemas.microsoft.com/office/drawing/2014/main" id="{2EBECA0C-CC41-D571-A630-3702C1F65C31}"/>
              </a:ext>
            </a:extLst>
          </p:cNvPr>
          <p:cNvSpPr>
            <a:spLocks noGrp="1"/>
          </p:cNvSpPr>
          <p:nvPr>
            <p:ph idx="1"/>
          </p:nvPr>
        </p:nvSpPr>
        <p:spPr>
          <a:xfrm>
            <a:off x="680321" y="2336873"/>
            <a:ext cx="10686926" cy="3599316"/>
          </a:xfrm>
        </p:spPr>
        <p:txBody>
          <a:bodyPr>
            <a:normAutofit/>
          </a:bodyPr>
          <a:lstStyle/>
          <a:p>
            <a:r>
              <a:rPr lang="en-IN" sz="2800" b="1" spc="50" dirty="0">
                <a:ln w="0"/>
                <a:solidFill>
                  <a:schemeClr val="accent1">
                    <a:lumMod val="50000"/>
                  </a:schemeClr>
                </a:solidFill>
                <a:effectLst>
                  <a:innerShdw blurRad="63500" dist="50800" dir="13500000">
                    <a:srgbClr val="000000">
                      <a:alpha val="50000"/>
                    </a:srgbClr>
                  </a:innerShdw>
                </a:effectLst>
              </a:rPr>
              <a:t>Add a Tableau Data Story to a Dashboard.</a:t>
            </a:r>
          </a:p>
          <a:p>
            <a:r>
              <a:rPr lang="en-IN" sz="2800" b="1" spc="50" dirty="0">
                <a:ln w="0"/>
                <a:solidFill>
                  <a:schemeClr val="accent1">
                    <a:lumMod val="50000"/>
                  </a:schemeClr>
                </a:solidFill>
                <a:effectLst>
                  <a:innerShdw blurRad="63500" dist="50800" dir="13500000">
                    <a:srgbClr val="000000">
                      <a:alpha val="50000"/>
                    </a:srgbClr>
                  </a:innerShdw>
                </a:effectLst>
              </a:rPr>
              <a:t>Choose the Right Story Type for Your Tableau Data Story.</a:t>
            </a:r>
          </a:p>
          <a:p>
            <a:r>
              <a:rPr lang="en-IN" sz="2800" b="1" spc="50" dirty="0">
                <a:ln w="0"/>
                <a:solidFill>
                  <a:schemeClr val="accent1">
                    <a:lumMod val="50000"/>
                  </a:schemeClr>
                </a:solidFill>
                <a:effectLst>
                  <a:innerShdw blurRad="63500" dist="50800" dir="13500000">
                    <a:srgbClr val="000000">
                      <a:alpha val="50000"/>
                    </a:srgbClr>
                  </a:innerShdw>
                </a:effectLst>
              </a:rPr>
              <a:t>Configure Settings for a Tableau Data Story. </a:t>
            </a:r>
          </a:p>
          <a:p>
            <a:r>
              <a:rPr lang="en-IN" sz="2800" b="1" spc="50" dirty="0">
                <a:ln w="0"/>
                <a:solidFill>
                  <a:schemeClr val="accent1">
                    <a:lumMod val="50000"/>
                  </a:schemeClr>
                </a:solidFill>
                <a:effectLst>
                  <a:innerShdw blurRad="63500" dist="50800" dir="13500000">
                    <a:srgbClr val="000000">
                      <a:alpha val="50000"/>
                    </a:srgbClr>
                  </a:innerShdw>
                </a:effectLst>
              </a:rPr>
              <a:t>Customize Your Tableau Data Story. </a:t>
            </a:r>
          </a:p>
          <a:p>
            <a:r>
              <a:rPr lang="en-IN" sz="2800" b="1" spc="50" dirty="0">
                <a:ln w="0"/>
                <a:solidFill>
                  <a:schemeClr val="accent1">
                    <a:lumMod val="50000"/>
                  </a:schemeClr>
                </a:solidFill>
                <a:effectLst>
                  <a:innerShdw blurRad="63500" dist="50800" dir="13500000">
                    <a:srgbClr val="000000">
                      <a:alpha val="50000"/>
                    </a:srgbClr>
                  </a:innerShdw>
                </a:effectLst>
              </a:rPr>
              <a:t>Add More Data to Your Tableau Data Story.</a:t>
            </a:r>
          </a:p>
          <a:p>
            <a:r>
              <a:rPr lang="en-IN" sz="2800" b="1" spc="50" dirty="0">
                <a:ln w="0"/>
                <a:solidFill>
                  <a:schemeClr val="accent1">
                    <a:lumMod val="50000"/>
                  </a:schemeClr>
                </a:solidFill>
                <a:effectLst>
                  <a:innerShdw blurRad="63500" dist="50800" dir="13500000">
                    <a:srgbClr val="000000">
                      <a:alpha val="50000"/>
                    </a:srgbClr>
                  </a:innerShdw>
                </a:effectLst>
              </a:rPr>
              <a:t>Add a Pop-Up Tableau Data Story to Your Dashboard.</a:t>
            </a:r>
          </a:p>
        </p:txBody>
      </p:sp>
    </p:spTree>
    <p:extLst>
      <p:ext uri="{BB962C8B-B14F-4D97-AF65-F5344CB8AC3E}">
        <p14:creationId xmlns:p14="http://schemas.microsoft.com/office/powerpoint/2010/main" val="4131361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9C58F3-1CCF-B823-6B9F-D08DE37E8F6A}"/>
              </a:ext>
            </a:extLst>
          </p:cNvPr>
          <p:cNvSpPr>
            <a:spLocks noGrp="1"/>
          </p:cNvSpPr>
          <p:nvPr>
            <p:ph type="title"/>
          </p:nvPr>
        </p:nvSpPr>
        <p:spPr>
          <a:xfrm>
            <a:off x="4514228" y="0"/>
            <a:ext cx="2334807" cy="887506"/>
          </a:xfrm>
        </p:spPr>
        <p:txBody>
          <a:bodyPr>
            <a:normAutofit fontScale="90000"/>
          </a:bodyPr>
          <a:lstStyle/>
          <a:p>
            <a:r>
              <a:rPr lang="en-US" sz="4800" dirty="0"/>
              <a:t>STORIES</a:t>
            </a:r>
            <a:endParaRPr lang="en-IN" sz="4800" dirty="0"/>
          </a:p>
        </p:txBody>
      </p:sp>
      <p:pic>
        <p:nvPicPr>
          <p:cNvPr id="7" name="Content Placeholder 6">
            <a:extLst>
              <a:ext uri="{FF2B5EF4-FFF2-40B4-BE49-F238E27FC236}">
                <a16:creationId xmlns:a16="http://schemas.microsoft.com/office/drawing/2014/main" id="{A0D2877D-BB2A-E7AB-650C-7C477B95D8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690" y="1264025"/>
            <a:ext cx="6082608" cy="5342961"/>
          </a:xfrm>
        </p:spPr>
      </p:pic>
      <p:pic>
        <p:nvPicPr>
          <p:cNvPr id="9" name="Content Placeholder 8">
            <a:extLst>
              <a:ext uri="{FF2B5EF4-FFF2-40B4-BE49-F238E27FC236}">
                <a16:creationId xmlns:a16="http://schemas.microsoft.com/office/drawing/2014/main" id="{1B2C3CF6-26B2-28A5-30C4-AE421BA77C5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9435" y="1264026"/>
            <a:ext cx="5873875" cy="5342962"/>
          </a:xfrm>
        </p:spPr>
      </p:pic>
    </p:spTree>
    <p:extLst>
      <p:ext uri="{BB962C8B-B14F-4D97-AF65-F5344CB8AC3E}">
        <p14:creationId xmlns:p14="http://schemas.microsoft.com/office/powerpoint/2010/main" val="176869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88481BC3-EE09-45E4-3328-6E217E8212B9}"/>
              </a:ext>
            </a:extLst>
          </p:cNvPr>
          <p:cNvPicPr>
            <a:picLocks noChangeAspect="1"/>
          </p:cNvPicPr>
          <p:nvPr/>
        </p:nvPicPr>
        <p:blipFill rotWithShape="1">
          <a:blip r:embed="rId2"/>
          <a:srcRect l="8268" r="19534"/>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F32C65F2-AE1B-0ACA-81F3-3427FA36F84B}"/>
              </a:ext>
            </a:extLst>
          </p:cNvPr>
          <p:cNvSpPr>
            <a:spLocks noGrp="1"/>
          </p:cNvSpPr>
          <p:nvPr>
            <p:ph type="title"/>
          </p:nvPr>
        </p:nvSpPr>
        <p:spPr>
          <a:xfrm>
            <a:off x="677334" y="238211"/>
            <a:ext cx="3851123" cy="1320800"/>
          </a:xfrm>
          <a:effectLst>
            <a:glow rad="228600">
              <a:schemeClr val="accent2">
                <a:satMod val="175000"/>
                <a:alpha val="40000"/>
              </a:schemeClr>
            </a:glow>
          </a:effectLst>
        </p:spPr>
        <p:txBody>
          <a:bodyPr>
            <a:normAutofit/>
          </a:bodyPr>
          <a:lstStyle/>
          <a:p>
            <a:r>
              <a:rPr lang="en-IN" dirty="0">
                <a:solidFill>
                  <a:schemeClr val="accent1">
                    <a:lumMod val="50000"/>
                  </a:schemeClr>
                </a:solidFill>
                <a:latin typeface="Agency FB" panose="020B0503020202020204" pitchFamily="34" charset="0"/>
              </a:rPr>
              <a:t>WHAT IS </a:t>
            </a:r>
            <a:br>
              <a:rPr lang="en-IN" dirty="0">
                <a:solidFill>
                  <a:schemeClr val="accent1">
                    <a:lumMod val="50000"/>
                  </a:schemeClr>
                </a:solidFill>
                <a:latin typeface="Agency FB" panose="020B0503020202020204" pitchFamily="34" charset="0"/>
              </a:rPr>
            </a:br>
            <a:r>
              <a:rPr lang="en-IN" dirty="0">
                <a:solidFill>
                  <a:schemeClr val="accent1">
                    <a:lumMod val="50000"/>
                  </a:schemeClr>
                </a:solidFill>
                <a:latin typeface="Agency FB" panose="020B0503020202020204" pitchFamily="34" charset="0"/>
              </a:rPr>
              <a:t>DATA ANALYTICS?</a:t>
            </a:r>
          </a:p>
        </p:txBody>
      </p:sp>
      <p:graphicFrame>
        <p:nvGraphicFramePr>
          <p:cNvPr id="4" name="Content Placeholder 3">
            <a:extLst>
              <a:ext uri="{FF2B5EF4-FFF2-40B4-BE49-F238E27FC236}">
                <a16:creationId xmlns:a16="http://schemas.microsoft.com/office/drawing/2014/main" id="{EB317E13-9A67-7C49-FA3F-EFCC334AE6A1}"/>
              </a:ext>
            </a:extLst>
          </p:cNvPr>
          <p:cNvGraphicFramePr>
            <a:graphicFrameLocks noGrp="1"/>
          </p:cNvGraphicFramePr>
          <p:nvPr>
            <p:ph idx="1"/>
            <p:extLst>
              <p:ext uri="{D42A27DB-BD31-4B8C-83A1-F6EECF244321}">
                <p14:modId xmlns:p14="http://schemas.microsoft.com/office/powerpoint/2010/main" val="706857444"/>
              </p:ext>
            </p:extLst>
          </p:nvPr>
        </p:nvGraphicFramePr>
        <p:xfrm>
          <a:off x="411342" y="1643376"/>
          <a:ext cx="4682686" cy="4739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9714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C4512BA-6063-F0FB-1B00-84297E1B432E}"/>
              </a:ext>
            </a:extLst>
          </p:cNvPr>
          <p:cNvGraphicFramePr>
            <a:graphicFrameLocks noGrp="1"/>
          </p:cNvGraphicFramePr>
          <p:nvPr>
            <p:ph idx="1"/>
            <p:extLst>
              <p:ext uri="{D42A27DB-BD31-4B8C-83A1-F6EECF244321}">
                <p14:modId xmlns:p14="http://schemas.microsoft.com/office/powerpoint/2010/main" val="1277636000"/>
              </p:ext>
            </p:extLst>
          </p:nvPr>
        </p:nvGraphicFramePr>
        <p:xfrm>
          <a:off x="677333" y="208344"/>
          <a:ext cx="11020295" cy="6435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DBB6166-8C3A-9738-CAB2-0CBE5AC28C69}"/>
              </a:ext>
            </a:extLst>
          </p:cNvPr>
          <p:cNvSpPr txBox="1"/>
          <p:nvPr/>
        </p:nvSpPr>
        <p:spPr>
          <a:xfrm>
            <a:off x="1182029" y="2319454"/>
            <a:ext cx="2359428" cy="461665"/>
          </a:xfrm>
          <a:prstGeom prst="rect">
            <a:avLst/>
          </a:prstGeom>
          <a:noFill/>
        </p:spPr>
        <p:txBody>
          <a:bodyPr wrap="none" rtlCol="0">
            <a:spAutoFit/>
          </a:bodyPr>
          <a:lstStyle/>
          <a:p>
            <a:r>
              <a:rPr lang="en-IN" sz="2400" dirty="0"/>
              <a:t>DATA ANALYTICS</a:t>
            </a:r>
          </a:p>
        </p:txBody>
      </p:sp>
    </p:spTree>
    <p:extLst>
      <p:ext uri="{BB962C8B-B14F-4D97-AF65-F5344CB8AC3E}">
        <p14:creationId xmlns:p14="http://schemas.microsoft.com/office/powerpoint/2010/main" val="23817607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Person using tablet">
            <a:extLst>
              <a:ext uri="{FF2B5EF4-FFF2-40B4-BE49-F238E27FC236}">
                <a16:creationId xmlns:a16="http://schemas.microsoft.com/office/drawing/2014/main" id="{2F242227-6AE1-3F25-2512-13C548A98E84}"/>
              </a:ext>
            </a:extLst>
          </p:cNvPr>
          <p:cNvPicPr>
            <a:picLocks noGrp="1" noChangeAspect="1"/>
          </p:cNvPicPr>
          <p:nvPr>
            <p:ph idx="1"/>
          </p:nvPr>
        </p:nvPicPr>
        <p:blipFill rotWithShape="1">
          <a:blip r:embed="rId2">
            <a:alphaModFix amt="70000"/>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6" name="TextBox 5">
            <a:extLst>
              <a:ext uri="{FF2B5EF4-FFF2-40B4-BE49-F238E27FC236}">
                <a16:creationId xmlns:a16="http://schemas.microsoft.com/office/drawing/2014/main" id="{877534AC-821F-DAB2-6487-BC63A2178AE1}"/>
              </a:ext>
            </a:extLst>
          </p:cNvPr>
          <p:cNvSpPr txBox="1"/>
          <p:nvPr/>
        </p:nvSpPr>
        <p:spPr>
          <a:xfrm>
            <a:off x="4213569" y="120876"/>
            <a:ext cx="4945713" cy="1754326"/>
          </a:xfrm>
          <a:prstGeom prst="rect">
            <a:avLst/>
          </a:prstGeom>
          <a:noFill/>
          <a:ln>
            <a:solidFill>
              <a:srgbClr val="002060"/>
            </a:solidFill>
          </a:ln>
          <a:effectLst>
            <a:outerShdw blurRad="76200" dist="12700" dir="8100000" sy="-23000" kx="800400" algn="br" rotWithShape="0">
              <a:prstClr val="black">
                <a:alpha val="20000"/>
              </a:prstClr>
            </a:outerShdw>
          </a:effectLst>
        </p:spPr>
        <p:txBody>
          <a:bodyPr wrap="none" rtlCol="0">
            <a:spAutoFit/>
          </a:bodyPr>
          <a:lstStyle/>
          <a:p>
            <a:r>
              <a:rPr lang="en-IN" sz="5400" dirty="0">
                <a:solidFill>
                  <a:schemeClr val="accent5">
                    <a:lumMod val="50000"/>
                  </a:schemeClr>
                </a:solidFill>
              </a:rPr>
              <a:t>SOCIAL IMPACT </a:t>
            </a:r>
          </a:p>
          <a:p>
            <a:r>
              <a:rPr lang="en-IN" sz="5400" dirty="0">
                <a:solidFill>
                  <a:schemeClr val="accent5">
                    <a:lumMod val="50000"/>
                  </a:schemeClr>
                </a:solidFill>
              </a:rPr>
              <a:t>ANALYSIS:</a:t>
            </a:r>
          </a:p>
        </p:txBody>
      </p:sp>
      <p:sp>
        <p:nvSpPr>
          <p:cNvPr id="7" name="TextBox 6">
            <a:extLst>
              <a:ext uri="{FF2B5EF4-FFF2-40B4-BE49-F238E27FC236}">
                <a16:creationId xmlns:a16="http://schemas.microsoft.com/office/drawing/2014/main" id="{BF15764F-2E4E-4856-D804-636F8D00BCD0}"/>
              </a:ext>
            </a:extLst>
          </p:cNvPr>
          <p:cNvSpPr txBox="1"/>
          <p:nvPr/>
        </p:nvSpPr>
        <p:spPr>
          <a:xfrm>
            <a:off x="812003" y="1996068"/>
            <a:ext cx="9992525" cy="3170099"/>
          </a:xfrm>
          <a:prstGeom prst="rect">
            <a:avLst/>
          </a:prstGeom>
          <a:solidFill>
            <a:schemeClr val="accent1">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4000" dirty="0"/>
              <a:t>Social impact analysis uses data analysis techniques and tools to measure the impact of a particular initiative, program, or policy on a specific outcome or set of outcomes</a:t>
            </a:r>
            <a:endParaRPr lang="en-IN" sz="4000" dirty="0"/>
          </a:p>
        </p:txBody>
      </p:sp>
    </p:spTree>
    <p:extLst>
      <p:ext uri="{BB962C8B-B14F-4D97-AF65-F5344CB8AC3E}">
        <p14:creationId xmlns:p14="http://schemas.microsoft.com/office/powerpoint/2010/main" val="189711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C85378D-3B6F-BC82-31A1-147C4168FDEE}"/>
              </a:ext>
            </a:extLst>
          </p:cNvPr>
          <p:cNvGraphicFramePr/>
          <p:nvPr>
            <p:extLst>
              <p:ext uri="{D42A27DB-BD31-4B8C-83A1-F6EECF244321}">
                <p14:modId xmlns:p14="http://schemas.microsoft.com/office/powerpoint/2010/main" val="3107150176"/>
              </p:ext>
            </p:extLst>
          </p:nvPr>
        </p:nvGraphicFramePr>
        <p:xfrm>
          <a:off x="1" y="10"/>
          <a:ext cx="12191999" cy="6857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23A0464-84A4-AC4F-3398-A96D4E6CBA4E}"/>
              </a:ext>
            </a:extLst>
          </p:cNvPr>
          <p:cNvSpPr>
            <a:spLocks noGrp="1"/>
          </p:cNvSpPr>
          <p:nvPr>
            <p:ph type="title"/>
          </p:nvPr>
        </p:nvSpPr>
        <p:spPr>
          <a:xfrm>
            <a:off x="194527" y="3207059"/>
            <a:ext cx="11616104" cy="2074127"/>
          </a:xfrm>
        </p:spPr>
        <p:txBody>
          <a:bodyPr vert="horz" lIns="91440" tIns="45720" rIns="91440" bIns="45720" rtlCol="0" anchor="b">
            <a:normAutofit fontScale="90000"/>
          </a:bodyPr>
          <a:lstStyle/>
          <a:p>
            <a:br>
              <a:rPr lang="en-US" sz="5400" dirty="0"/>
            </a:br>
            <a:br>
              <a:rPr lang="en-US" sz="5400" dirty="0"/>
            </a:br>
            <a:r>
              <a:rPr lang="en-US" dirty="0">
                <a:solidFill>
                  <a:schemeClr val="accent6">
                    <a:lumMod val="40000"/>
                    <a:lumOff val="60000"/>
                  </a:schemeClr>
                </a:solidFill>
              </a:rPr>
              <a:t>Improved Decision Making</a:t>
            </a:r>
            <a:br>
              <a:rPr lang="en-US" dirty="0">
                <a:solidFill>
                  <a:schemeClr val="accent6">
                    <a:lumMod val="40000"/>
                    <a:lumOff val="60000"/>
                  </a:schemeClr>
                </a:solidFill>
              </a:rPr>
            </a:br>
            <a:r>
              <a:rPr lang="en-US" dirty="0">
                <a:solidFill>
                  <a:schemeClr val="accent6">
                    <a:lumMod val="40000"/>
                    <a:lumOff val="60000"/>
                  </a:schemeClr>
                </a:solidFill>
              </a:rPr>
              <a:t>Foremost among the top data analytics</a:t>
            </a:r>
            <a:br>
              <a:rPr lang="en-US" dirty="0">
                <a:solidFill>
                  <a:schemeClr val="accent6">
                    <a:lumMod val="40000"/>
                    <a:lumOff val="60000"/>
                  </a:schemeClr>
                </a:solidFill>
              </a:rPr>
            </a:br>
            <a:r>
              <a:rPr lang="en-US" dirty="0">
                <a:solidFill>
                  <a:schemeClr val="accent6">
                    <a:lumMod val="40000"/>
                    <a:lumOff val="60000"/>
                  </a:schemeClr>
                </a:solidFill>
              </a:rPr>
              <a:t>decision-making</a:t>
            </a:r>
            <a:br>
              <a:rPr lang="en-US" dirty="0">
                <a:solidFill>
                  <a:schemeClr val="accent6">
                    <a:lumMod val="40000"/>
                    <a:lumOff val="60000"/>
                  </a:schemeClr>
                </a:solidFill>
              </a:rPr>
            </a:br>
            <a:r>
              <a:rPr lang="en-US" dirty="0">
                <a:solidFill>
                  <a:schemeClr val="accent6">
                    <a:lumMod val="40000"/>
                    <a:lumOff val="60000"/>
                  </a:schemeClr>
                </a:solidFill>
              </a:rPr>
              <a:t>Increased Efficiency and Productivity</a:t>
            </a:r>
            <a:br>
              <a:rPr lang="en-US" dirty="0">
                <a:solidFill>
                  <a:schemeClr val="accent6">
                    <a:lumMod val="40000"/>
                    <a:lumOff val="60000"/>
                  </a:schemeClr>
                </a:solidFill>
              </a:rPr>
            </a:br>
            <a:r>
              <a:rPr lang="en-US" dirty="0">
                <a:solidFill>
                  <a:schemeClr val="accent6">
                    <a:lumMod val="40000"/>
                    <a:lumOff val="60000"/>
                  </a:schemeClr>
                </a:solidFill>
              </a:rPr>
              <a:t>Enhanced Customer Experience</a:t>
            </a:r>
            <a:br>
              <a:rPr lang="en-US" dirty="0">
                <a:solidFill>
                  <a:schemeClr val="accent6">
                    <a:lumMod val="40000"/>
                    <a:lumOff val="60000"/>
                  </a:schemeClr>
                </a:solidFill>
              </a:rPr>
            </a:br>
            <a:r>
              <a:rPr lang="en-US" dirty="0">
                <a:solidFill>
                  <a:schemeClr val="accent6">
                    <a:lumMod val="40000"/>
                    <a:lumOff val="60000"/>
                  </a:schemeClr>
                </a:solidFill>
              </a:rPr>
              <a:t>Improved Risk Management</a:t>
            </a:r>
            <a:br>
              <a:rPr lang="en-US" dirty="0">
                <a:solidFill>
                  <a:schemeClr val="accent6">
                    <a:lumMod val="40000"/>
                    <a:lumOff val="60000"/>
                  </a:schemeClr>
                </a:solidFill>
              </a:rPr>
            </a:br>
            <a:r>
              <a:rPr lang="en-US" dirty="0">
                <a:solidFill>
                  <a:schemeClr val="accent6">
                    <a:lumMod val="40000"/>
                    <a:lumOff val="60000"/>
                  </a:schemeClr>
                </a:solidFill>
              </a:rPr>
              <a:t>Competitive Advantage</a:t>
            </a:r>
            <a:br>
              <a:rPr lang="en-US" sz="5400" dirty="0"/>
            </a:br>
            <a:endParaRPr lang="en-US" sz="5400" dirty="0"/>
          </a:p>
        </p:txBody>
      </p:sp>
    </p:spTree>
    <p:extLst>
      <p:ext uri="{BB962C8B-B14F-4D97-AF65-F5344CB8AC3E}">
        <p14:creationId xmlns:p14="http://schemas.microsoft.com/office/powerpoint/2010/main" val="3152673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D48875-4749-3152-3D01-9C8A01C8635E}"/>
              </a:ext>
            </a:extLst>
          </p:cNvPr>
          <p:cNvSpPr>
            <a:spLocks noGrp="1"/>
          </p:cNvSpPr>
          <p:nvPr>
            <p:ph type="title"/>
          </p:nvPr>
        </p:nvSpPr>
        <p:spPr>
          <a:xfrm>
            <a:off x="3581899" y="206188"/>
            <a:ext cx="3078878" cy="842682"/>
          </a:xfrm>
        </p:spPr>
        <p:txBody>
          <a:bodyPr>
            <a:normAutofit fontScale="90000"/>
          </a:bodyPr>
          <a:lstStyle/>
          <a:p>
            <a:r>
              <a:rPr lang="en-US" sz="5400" dirty="0"/>
              <a:t>TABLEAU</a:t>
            </a:r>
            <a:endParaRPr lang="en-IN" sz="5400" dirty="0"/>
          </a:p>
        </p:txBody>
      </p:sp>
      <p:pic>
        <p:nvPicPr>
          <p:cNvPr id="9" name="Picture 8">
            <a:extLst>
              <a:ext uri="{FF2B5EF4-FFF2-40B4-BE49-F238E27FC236}">
                <a16:creationId xmlns:a16="http://schemas.microsoft.com/office/drawing/2014/main" id="{A3D594E2-33E4-E621-BAA5-FC163AFABEB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9129" y="891940"/>
            <a:ext cx="6095944" cy="5966060"/>
          </a:xfrm>
          <a:prstGeom prst="rect">
            <a:avLst/>
          </a:prstGeom>
          <a:effectLst>
            <a:glow rad="101600">
              <a:schemeClr val="accent1">
                <a:satMod val="175000"/>
                <a:alpha val="40000"/>
              </a:schemeClr>
            </a:glow>
            <a:outerShdw blurRad="152400" dist="317500" dir="5400000" sx="90000" sy="-19000" rotWithShape="0">
              <a:prstClr val="black">
                <a:alpha val="15000"/>
              </a:prstClr>
            </a:outerShdw>
            <a:softEdge rad="31750"/>
          </a:effectLst>
          <a:scene3d>
            <a:camera prst="isometricTopUp"/>
            <a:lightRig rig="threePt" dir="t"/>
          </a:scene3d>
        </p:spPr>
      </p:pic>
      <p:graphicFrame>
        <p:nvGraphicFramePr>
          <p:cNvPr id="7" name="Content Placeholder 6">
            <a:extLst>
              <a:ext uri="{FF2B5EF4-FFF2-40B4-BE49-F238E27FC236}">
                <a16:creationId xmlns:a16="http://schemas.microsoft.com/office/drawing/2014/main" id="{E9017604-E7FC-3053-3C2E-C205E7177DA5}"/>
              </a:ext>
            </a:extLst>
          </p:cNvPr>
          <p:cNvGraphicFramePr>
            <a:graphicFrameLocks noGrp="1"/>
          </p:cNvGraphicFramePr>
          <p:nvPr>
            <p:ph idx="1"/>
            <p:extLst>
              <p:ext uri="{D42A27DB-BD31-4B8C-83A1-F6EECF244321}">
                <p14:modId xmlns:p14="http://schemas.microsoft.com/office/powerpoint/2010/main" val="984789913"/>
              </p:ext>
            </p:extLst>
          </p:nvPr>
        </p:nvGraphicFramePr>
        <p:xfrm>
          <a:off x="823004" y="1264119"/>
          <a:ext cx="8596668" cy="53249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9245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6B07-15E6-EE5F-BE63-1A73193DF244}"/>
              </a:ext>
            </a:extLst>
          </p:cNvPr>
          <p:cNvSpPr>
            <a:spLocks noGrp="1"/>
          </p:cNvSpPr>
          <p:nvPr>
            <p:ph type="title"/>
          </p:nvPr>
        </p:nvSpPr>
        <p:spPr>
          <a:xfrm>
            <a:off x="677334" y="210104"/>
            <a:ext cx="8596668" cy="1320800"/>
          </a:xfrm>
        </p:spPr>
        <p:txBody>
          <a:bodyPr/>
          <a:lstStyle/>
          <a:p>
            <a:r>
              <a:rPr lang="en-IN" dirty="0"/>
              <a:t>What is a database and which database is used in data analytics?</a:t>
            </a:r>
          </a:p>
        </p:txBody>
      </p:sp>
      <p:graphicFrame>
        <p:nvGraphicFramePr>
          <p:cNvPr id="4" name="Content Placeholder 3">
            <a:extLst>
              <a:ext uri="{FF2B5EF4-FFF2-40B4-BE49-F238E27FC236}">
                <a16:creationId xmlns:a16="http://schemas.microsoft.com/office/drawing/2014/main" id="{C9D09E95-5DBC-8F05-A1A6-901C246E060F}"/>
              </a:ext>
            </a:extLst>
          </p:cNvPr>
          <p:cNvGraphicFramePr>
            <a:graphicFrameLocks noGrp="1"/>
          </p:cNvGraphicFramePr>
          <p:nvPr>
            <p:ph idx="1"/>
            <p:extLst>
              <p:ext uri="{D42A27DB-BD31-4B8C-83A1-F6EECF244321}">
                <p14:modId xmlns:p14="http://schemas.microsoft.com/office/powerpoint/2010/main" val="536935102"/>
              </p:ext>
            </p:extLst>
          </p:nvPr>
        </p:nvGraphicFramePr>
        <p:xfrm>
          <a:off x="348954" y="1246094"/>
          <a:ext cx="9843916" cy="5719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0179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6A96CE-CC50-CF69-2101-89AFDF02F155}"/>
              </a:ext>
            </a:extLst>
          </p:cNvPr>
          <p:cNvSpPr>
            <a:spLocks noGrp="1"/>
          </p:cNvSpPr>
          <p:nvPr>
            <p:ph type="title"/>
          </p:nvPr>
        </p:nvSpPr>
        <p:spPr>
          <a:xfrm>
            <a:off x="677333" y="609600"/>
            <a:ext cx="10940925" cy="923365"/>
          </a:xfrm>
        </p:spPr>
        <p:txBody>
          <a:bodyPr/>
          <a:lstStyle/>
          <a:p>
            <a:r>
              <a:rPr lang="en-US" dirty="0"/>
              <a:t>How to collect dataset for data analytics?</a:t>
            </a:r>
            <a:endParaRPr lang="en-IN" dirty="0"/>
          </a:p>
        </p:txBody>
      </p:sp>
      <p:sp>
        <p:nvSpPr>
          <p:cNvPr id="8" name="Content Placeholder 7">
            <a:extLst>
              <a:ext uri="{FF2B5EF4-FFF2-40B4-BE49-F238E27FC236}">
                <a16:creationId xmlns:a16="http://schemas.microsoft.com/office/drawing/2014/main" id="{5F50A1D9-5B14-8AF5-EE42-1A233C12DD4F}"/>
              </a:ext>
            </a:extLst>
          </p:cNvPr>
          <p:cNvSpPr>
            <a:spLocks noGrp="1"/>
          </p:cNvSpPr>
          <p:nvPr>
            <p:ph idx="1"/>
          </p:nvPr>
        </p:nvSpPr>
        <p:spPr>
          <a:xfrm>
            <a:off x="677334" y="1613647"/>
            <a:ext cx="8596668" cy="4427715"/>
          </a:xfrm>
        </p:spPr>
        <p:txBody>
          <a:bodyPr>
            <a:normAutofit fontScale="92500"/>
          </a:bodyPr>
          <a:lstStyle/>
          <a:p>
            <a:pPr marL="0" indent="0">
              <a:buNone/>
            </a:pPr>
            <a:r>
              <a:rPr lang="en-US" sz="2400" dirty="0"/>
              <a:t>7 Data Collection Methods Used in Business Analytics Surveys.</a:t>
            </a:r>
          </a:p>
          <a:p>
            <a:r>
              <a:rPr lang="en-US" sz="2400" dirty="0"/>
              <a:t>1. Surveys are physical or digital questionnaires that gather both qualitative and quantitative data from subjects. </a:t>
            </a:r>
          </a:p>
          <a:p>
            <a:r>
              <a:rPr lang="en-US" sz="2400" dirty="0"/>
              <a:t>2.Transactional Tracking. </a:t>
            </a:r>
          </a:p>
          <a:p>
            <a:r>
              <a:rPr lang="en-US" sz="2400" dirty="0"/>
              <a:t>3.Interviews and Focus Groups. </a:t>
            </a:r>
          </a:p>
          <a:p>
            <a:r>
              <a:rPr lang="en-US" sz="2400" dirty="0"/>
              <a:t>4.Observation. </a:t>
            </a:r>
          </a:p>
          <a:p>
            <a:r>
              <a:rPr lang="en-US" sz="2400" dirty="0"/>
              <a:t>5.Online Tracking. </a:t>
            </a:r>
          </a:p>
          <a:p>
            <a:r>
              <a:rPr lang="en-US" sz="2400" dirty="0"/>
              <a:t>6.Forms. </a:t>
            </a:r>
          </a:p>
          <a:p>
            <a:r>
              <a:rPr lang="en-US" sz="2400" dirty="0"/>
              <a:t>7.Social Media Monitoring.</a:t>
            </a:r>
            <a:endParaRPr lang="en-IN" sz="2400" dirty="0"/>
          </a:p>
        </p:txBody>
      </p:sp>
    </p:spTree>
    <p:extLst>
      <p:ext uri="{BB962C8B-B14F-4D97-AF65-F5344CB8AC3E}">
        <p14:creationId xmlns:p14="http://schemas.microsoft.com/office/powerpoint/2010/main" val="268130346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3.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4.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316</TotalTime>
  <Words>957</Words>
  <Application>Microsoft Office PowerPoint</Application>
  <PresentationFormat>Widescreen</PresentationFormat>
  <Paragraphs>66</Paragraphs>
  <Slides>22</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22</vt:i4>
      </vt:variant>
    </vt:vector>
  </HeadingPairs>
  <TitlesOfParts>
    <vt:vector size="33" baseType="lpstr">
      <vt:lpstr>Agency FB</vt:lpstr>
      <vt:lpstr>Arial</vt:lpstr>
      <vt:lpstr>Century Gothic</vt:lpstr>
      <vt:lpstr>Corbel</vt:lpstr>
      <vt:lpstr>Trebuchet MS</vt:lpstr>
      <vt:lpstr>Wingdings 3</vt:lpstr>
      <vt:lpstr>Facet</vt:lpstr>
      <vt:lpstr>1_Facet</vt:lpstr>
      <vt:lpstr>Basis</vt:lpstr>
      <vt:lpstr>Berlin</vt:lpstr>
      <vt:lpstr>Wisp</vt:lpstr>
      <vt:lpstr>DATA ANALYTICS</vt:lpstr>
      <vt:lpstr>ANALYZING  THE PERFORMANCE &amp; EFFICIENCY OF THE  RADISSION HOTELS  USING  DATA VISUALIZATION TECHNIQUES</vt:lpstr>
      <vt:lpstr>WHAT IS  DATA ANALYTICS?</vt:lpstr>
      <vt:lpstr>PowerPoint Presentation</vt:lpstr>
      <vt:lpstr>PowerPoint Presentation</vt:lpstr>
      <vt:lpstr>  Improved Decision Making Foremost among the top data analytics decision-making Increased Efficiency and Productivity Enhanced Customer Experience Improved Risk Management Competitive Advantage </vt:lpstr>
      <vt:lpstr>TABLEAU</vt:lpstr>
      <vt:lpstr>What is a database and which database is used in data analytics?</vt:lpstr>
      <vt:lpstr>How to collect dataset for data analytics?</vt:lpstr>
      <vt:lpstr>How to perform SQL operations in data analytics?</vt:lpstr>
      <vt:lpstr>PowerPoint Presentation</vt:lpstr>
      <vt:lpstr>WORKSHEETS:</vt:lpstr>
      <vt:lpstr>PowerPoint Presentation</vt:lpstr>
      <vt:lpstr>PowerPoint Presentation</vt:lpstr>
      <vt:lpstr>PowerPoint Presentation</vt:lpstr>
      <vt:lpstr>PowerPoint Presentation</vt:lpstr>
      <vt:lpstr>PowerPoint Presentation</vt:lpstr>
      <vt:lpstr>PowerPoint Presentation</vt:lpstr>
      <vt:lpstr>How to Create a Dashboard using Data Analytics ?</vt:lpstr>
      <vt:lpstr>DASHBOARDS:</vt:lpstr>
      <vt:lpstr>How to create a story in tableau?</vt:lpstr>
      <vt:lpstr>STORIES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dc:title>
  <dc:creator>STUDENT</dc:creator>
  <cp:lastModifiedBy>K VENKATARAO</cp:lastModifiedBy>
  <cp:revision>2</cp:revision>
  <dcterms:created xsi:type="dcterms:W3CDTF">2023-08-05T09:05:01Z</dcterms:created>
  <dcterms:modified xsi:type="dcterms:W3CDTF">2023-08-06T12:19:18Z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